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9" r:id="rId3"/>
    <p:sldId id="264" r:id="rId4"/>
    <p:sldId id="257" r:id="rId5"/>
    <p:sldId id="258" r:id="rId6"/>
    <p:sldId id="262" r:id="rId7"/>
    <p:sldId id="260" r:id="rId8"/>
    <p:sldId id="261"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3C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743" autoAdjust="0"/>
    <p:restoredTop sz="88912"/>
  </p:normalViewPr>
  <p:slideViewPr>
    <p:cSldViewPr snapToGrid="0">
      <p:cViewPr varScale="1">
        <p:scale>
          <a:sx n="176" d="100"/>
          <a:sy n="176" d="100"/>
        </p:scale>
        <p:origin x="66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2.JPE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044A82-DB1C-4C60-A572-E9B10D2894E2}" type="datetimeFigureOut">
              <a:rPr lang="en-GB" smtClean="0"/>
              <a:t>05/04/2025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A6E0DA-33C5-433F-8312-36588E11BCB5}" type="slidenum">
              <a:rPr lang="en-GB" smtClean="0"/>
              <a:t>‹#›</a:t>
            </a:fld>
            <a:endParaRPr lang="en-GB"/>
          </a:p>
        </p:txBody>
      </p:sp>
    </p:spTree>
    <p:extLst>
      <p:ext uri="{BB962C8B-B14F-4D97-AF65-F5344CB8AC3E}">
        <p14:creationId xmlns:p14="http://schemas.microsoft.com/office/powerpoint/2010/main" val="2416529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A6E0DA-33C5-433F-8312-36588E11BCB5}" type="slidenum">
              <a:rPr lang="en-GB" smtClean="0"/>
              <a:t>2</a:t>
            </a:fld>
            <a:endParaRPr lang="en-GB"/>
          </a:p>
        </p:txBody>
      </p:sp>
    </p:spTree>
    <p:extLst>
      <p:ext uri="{BB962C8B-B14F-4D97-AF65-F5344CB8AC3E}">
        <p14:creationId xmlns:p14="http://schemas.microsoft.com/office/powerpoint/2010/main" val="3637659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A6E0DA-33C5-433F-8312-36588E11BCB5}" type="slidenum">
              <a:rPr lang="en-GB" smtClean="0"/>
              <a:t>8</a:t>
            </a:fld>
            <a:endParaRPr lang="en-GB"/>
          </a:p>
        </p:txBody>
      </p:sp>
    </p:spTree>
    <p:extLst>
      <p:ext uri="{BB962C8B-B14F-4D97-AF65-F5344CB8AC3E}">
        <p14:creationId xmlns:p14="http://schemas.microsoft.com/office/powerpoint/2010/main" val="3147940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3C7E1-72CD-9CF3-FAF3-DE408A93D4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370E4A9-1277-E174-4030-326633F83A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F18104F-79E4-CB1B-D1F4-BAA1E178BC71}"/>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5" name="Footer Placeholder 4">
            <a:extLst>
              <a:ext uri="{FF2B5EF4-FFF2-40B4-BE49-F238E27FC236}">
                <a16:creationId xmlns:a16="http://schemas.microsoft.com/office/drawing/2014/main" id="{116F20BA-48F0-0120-B257-1A940C3F5B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0CAEF4-0D83-3692-2193-E5CEA5E29CD1}"/>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331051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89A61-CBCE-DFAF-8D5A-A425AB8F298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B851961-15BE-7AF1-B60B-7A2FA53A54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4D63C02-2893-3269-2D14-1A0E0CCDFB59}"/>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5" name="Footer Placeholder 4">
            <a:extLst>
              <a:ext uri="{FF2B5EF4-FFF2-40B4-BE49-F238E27FC236}">
                <a16:creationId xmlns:a16="http://schemas.microsoft.com/office/drawing/2014/main" id="{4BB637D8-0163-512C-67BE-8F7E5040C4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4E55C11-A66B-DFA7-590C-64CF79669CF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825702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995B8C-2617-00D6-6BB1-691C5EB211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4FAFCC0-8FF6-7D45-288E-E9ADCC0886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3B3F19-E497-F87F-FA05-C15A83031BF3}"/>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5" name="Footer Placeholder 4">
            <a:extLst>
              <a:ext uri="{FF2B5EF4-FFF2-40B4-BE49-F238E27FC236}">
                <a16:creationId xmlns:a16="http://schemas.microsoft.com/office/drawing/2014/main" id="{1A975EA6-56F5-A19D-A12A-D4DC7D40770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8B73D15-0E63-7DD7-E666-A35A7EBB4394}"/>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978248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DD0E0-88E6-765B-1A70-A2AD49590C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8879364-FE46-5E42-8879-DC7DD9A35D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92581B0-DA17-3DBB-45FB-B4B7261E20C2}"/>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5" name="Footer Placeholder 4">
            <a:extLst>
              <a:ext uri="{FF2B5EF4-FFF2-40B4-BE49-F238E27FC236}">
                <a16:creationId xmlns:a16="http://schemas.microsoft.com/office/drawing/2014/main" id="{5156875A-E34D-8D90-E616-6B68935133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0A7516-98C1-0FE9-CFD0-573A796E49F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284328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29BF6-C91B-9AF8-6153-6FF3388986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B5BDC9D-36A2-9D8D-423C-8CE8C026099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90C6A4-BE8C-6D21-C3C3-BB0172F674DB}"/>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5" name="Footer Placeholder 4">
            <a:extLst>
              <a:ext uri="{FF2B5EF4-FFF2-40B4-BE49-F238E27FC236}">
                <a16:creationId xmlns:a16="http://schemas.microsoft.com/office/drawing/2014/main" id="{05AE0D4D-0C99-6155-0757-96191DDEFA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42EB881-327A-64C4-6014-57EBA641E2FF}"/>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686939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EFBC4-EF2F-B861-9D83-54C48C21D6B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A3D21B7-33E6-17C4-2AF4-3FD5FA416F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C76032E-7E77-D476-53A8-A82DED8E61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4904FD0-7C62-3264-3692-B3432AD056CB}"/>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6" name="Footer Placeholder 5">
            <a:extLst>
              <a:ext uri="{FF2B5EF4-FFF2-40B4-BE49-F238E27FC236}">
                <a16:creationId xmlns:a16="http://schemas.microsoft.com/office/drawing/2014/main" id="{42616575-8390-69F8-9276-AC2EFDE09D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04DD8F7-C40E-848E-81E0-4D789C1F78D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7850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9AD65-AAC5-E5B1-216F-6D2632E97DE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BDE9E02-CB24-2339-FFE4-1CDF8FCBA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EC611E-09A0-7F90-9DAD-CA6BD5B2A1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9434CC0-2C18-8D02-75A8-C807A939A9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7B73AC-8D63-BA1A-9C41-B6492B022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34CC1EC-5DEA-F552-C85B-071ED38FE790}"/>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8" name="Footer Placeholder 7">
            <a:extLst>
              <a:ext uri="{FF2B5EF4-FFF2-40B4-BE49-F238E27FC236}">
                <a16:creationId xmlns:a16="http://schemas.microsoft.com/office/drawing/2014/main" id="{D89B4497-94FB-9AA8-0ECB-52543C3D689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88DDC79-C93E-2793-1B88-3FCFB5C12909}"/>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091748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9C0F7-60AE-3FFE-BDE8-0A9DD746682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896F049-FA06-BB5C-66A0-9241A99B8A57}"/>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4" name="Footer Placeholder 3">
            <a:extLst>
              <a:ext uri="{FF2B5EF4-FFF2-40B4-BE49-F238E27FC236}">
                <a16:creationId xmlns:a16="http://schemas.microsoft.com/office/drawing/2014/main" id="{B99E77C3-8ADA-57D3-444B-049407D2DF8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A76D250-166C-D33F-BD43-9A86347FA073}"/>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24886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D769B8-58FD-BAC7-1FAB-E11B6FE2E658}"/>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3" name="Footer Placeholder 2">
            <a:extLst>
              <a:ext uri="{FF2B5EF4-FFF2-40B4-BE49-F238E27FC236}">
                <a16:creationId xmlns:a16="http://schemas.microsoft.com/office/drawing/2014/main" id="{A7654166-5993-4609-E66B-64C432BA798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B9BF230-85DC-E73C-4AB4-020C365C7B0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053208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B9D83-750D-D6BE-CCDD-CF9CB8424A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40F0ABB-A719-7D99-8B4A-96D5173B2A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029E161-4FE4-BF51-2224-3090568941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7D0F9-1CE9-9749-2811-CCF329D4B49F}"/>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6" name="Footer Placeholder 5">
            <a:extLst>
              <a:ext uri="{FF2B5EF4-FFF2-40B4-BE49-F238E27FC236}">
                <a16:creationId xmlns:a16="http://schemas.microsoft.com/office/drawing/2014/main" id="{580F1045-3C66-94E8-43C9-C009AC0778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A9E3CA-3E3D-4758-90F3-6E77AD40217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517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342A5-1D3A-6341-DFAF-D4C04187D4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9FB30DB-E144-E0CF-C604-D1DC2CA1F1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30082A-3AC4-3FC8-8842-D0AEDB7887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738F9D-23FC-D7C4-0205-8CA7ACA7543C}"/>
              </a:ext>
            </a:extLst>
          </p:cNvPr>
          <p:cNvSpPr>
            <a:spLocks noGrp="1"/>
          </p:cNvSpPr>
          <p:nvPr>
            <p:ph type="dt" sz="half" idx="10"/>
          </p:nvPr>
        </p:nvSpPr>
        <p:spPr/>
        <p:txBody>
          <a:bodyPr/>
          <a:lstStyle/>
          <a:p>
            <a:fld id="{E5DB6F7E-7A0F-4A80-AAF6-D068390ECFD2}" type="datetimeFigureOut">
              <a:rPr lang="en-GB" smtClean="0"/>
              <a:t>05/04/2025</a:t>
            </a:fld>
            <a:endParaRPr lang="en-GB"/>
          </a:p>
        </p:txBody>
      </p:sp>
      <p:sp>
        <p:nvSpPr>
          <p:cNvPr id="6" name="Footer Placeholder 5">
            <a:extLst>
              <a:ext uri="{FF2B5EF4-FFF2-40B4-BE49-F238E27FC236}">
                <a16:creationId xmlns:a16="http://schemas.microsoft.com/office/drawing/2014/main" id="{1EF03B62-7912-19EE-410D-B0331BCB9BA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8C24AA9-FF7D-CE40-AFA3-42CF68A0613A}"/>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2915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9375A6-4DA4-C825-12C1-47CEA32DAA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9320D43-AA5B-E1FB-B09D-1437A4DE3C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E136FBF-435B-D38F-5D33-E3A884D0D2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5DB6F7E-7A0F-4A80-AAF6-D068390ECFD2}" type="datetimeFigureOut">
              <a:rPr lang="en-GB" smtClean="0"/>
              <a:t>05/04/2025</a:t>
            </a:fld>
            <a:endParaRPr lang="en-GB"/>
          </a:p>
        </p:txBody>
      </p:sp>
      <p:sp>
        <p:nvSpPr>
          <p:cNvPr id="5" name="Footer Placeholder 4">
            <a:extLst>
              <a:ext uri="{FF2B5EF4-FFF2-40B4-BE49-F238E27FC236}">
                <a16:creationId xmlns:a16="http://schemas.microsoft.com/office/drawing/2014/main" id="{24628381-7375-BA84-3B0B-A099578BB5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BC6A11F6-9298-254B-CD48-279C276514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44E08AB-384D-4DB0-8D7C-3D3D72B24DCB}" type="slidenum">
              <a:rPr lang="en-GB" smtClean="0"/>
              <a:t>‹#›</a:t>
            </a:fld>
            <a:endParaRPr lang="en-GB"/>
          </a:p>
        </p:txBody>
      </p:sp>
    </p:spTree>
    <p:extLst>
      <p:ext uri="{BB962C8B-B14F-4D97-AF65-F5344CB8AC3E}">
        <p14:creationId xmlns:p14="http://schemas.microsoft.com/office/powerpoint/2010/main" val="252033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WillN5/GR-Yaris-Startup-Controller-V2/" TargetMode="External"/><Relationship Id="rId2" Type="http://schemas.openxmlformats.org/officeDocument/2006/relationships/hyperlink" Target="mailto:will.norman@sky.com" TargetMode="Externa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hyperlink" Target="https://www.aliexpress.com/item/1005004458461883.html?spm=a2g0o.order_list.order_list_main.17.3daf1802L5vub8" TargetMode="External"/><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 Id="rId5" Type="http://schemas.openxmlformats.org/officeDocument/2006/relationships/hyperlink" Target="https://www.aliexpress.com/item/1005003780291406.html?spm=a2g0o.order_list.order_list_main.23.3daf1802L5vub8" TargetMode="External"/><Relationship Id="rId4"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gr-yaris.co.uk/threads/automatic-shut-off-of-all-lane-assist-everytime-you-start-the-car.2947/?nested_view=1&amp;sortby=oldest#replie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 Id="rId7" Type="http://schemas.openxmlformats.org/officeDocument/2006/relationships/image" Target="../media/image7.JPEG"/><Relationship Id="rId2" Type="http://schemas.openxmlformats.org/officeDocument/2006/relationships/hyperlink" Target="https://www.aliexpress.com/item/1005004458461883.html?spm=a2g0o.order_list.order_list_main.17.3daf1802L5vub8" TargetMode="Externa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aliexpress.com/item/1005003780291406.html?spm=a2g0o.order_list.order_list_main.23.3daf1802L5vub8" TargetMode="Externa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7.JPE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png"/><Relationship Id="rId4"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WillN5/GR-Yaris-Startup-Controller-V2/" TargetMode="External"/><Relationship Id="rId7" Type="http://schemas.openxmlformats.org/officeDocument/2006/relationships/image" Target="../media/image16.JPEG"/><Relationship Id="rId2" Type="http://schemas.openxmlformats.org/officeDocument/2006/relationships/hyperlink" Target="https://www.youtube.com/watch?v=CKgJuQoar5g" TargetMode="External"/><Relationship Id="rId1" Type="http://schemas.openxmlformats.org/officeDocument/2006/relationships/slideLayout" Target="../slideLayouts/slideLayout2.xml"/><Relationship Id="rId6" Type="http://schemas.openxmlformats.org/officeDocument/2006/relationships/hyperlink" Target="https://www.ebay.co.uk/itm/301224679633?_skw=16%2F0.2mm+single+core+hook+up+wir&amp;itmmeta=01JQ2HR1N9ZGDZ865RJGR8JDAC&amp;hash=item462263d8d1:g:NM8AAOxyRNJSb6NB" TargetMode="External"/><Relationship Id="rId5" Type="http://schemas.openxmlformats.org/officeDocument/2006/relationships/hyperlink" Target="https://www.youtube.com/watch?v=YhoG59Sv5QI" TargetMode="External"/><Relationship Id="rId4" Type="http://schemas.openxmlformats.org/officeDocument/2006/relationships/hyperlink" Target="https://www.gr-yaris.co.uk/threads/automatic-shut-off-of-all-lane-assist-everytime-you-start-the-car.2947/?nested_view=1&amp;sortby=oldest#repli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5BE39-03C1-C2A7-8996-F9370D985C01}"/>
              </a:ext>
            </a:extLst>
          </p:cNvPr>
          <p:cNvSpPr>
            <a:spLocks noGrp="1"/>
          </p:cNvSpPr>
          <p:nvPr>
            <p:ph type="ctrTitle"/>
          </p:nvPr>
        </p:nvSpPr>
        <p:spPr>
          <a:xfrm>
            <a:off x="1524000" y="687454"/>
            <a:ext cx="9144000" cy="1084809"/>
          </a:xfrm>
        </p:spPr>
        <p:txBody>
          <a:bodyPr anchor="ctr">
            <a:normAutofit/>
          </a:bodyPr>
          <a:lstStyle/>
          <a:p>
            <a:r>
              <a:rPr lang="en-US" sz="4800" dirty="0"/>
              <a:t>GR Yaris Startup Controller V2.0</a:t>
            </a:r>
            <a:endParaRPr lang="en-GB" sz="4800" dirty="0"/>
          </a:p>
        </p:txBody>
      </p:sp>
      <p:sp>
        <p:nvSpPr>
          <p:cNvPr id="3" name="Subtitle 2">
            <a:extLst>
              <a:ext uri="{FF2B5EF4-FFF2-40B4-BE49-F238E27FC236}">
                <a16:creationId xmlns:a16="http://schemas.microsoft.com/office/drawing/2014/main" id="{9EA9851A-8E0D-13C8-0BE1-6EFBDEDDF80B}"/>
              </a:ext>
            </a:extLst>
          </p:cNvPr>
          <p:cNvSpPr>
            <a:spLocks noGrp="1"/>
          </p:cNvSpPr>
          <p:nvPr>
            <p:ph type="subTitle" idx="1"/>
          </p:nvPr>
        </p:nvSpPr>
        <p:spPr>
          <a:xfrm>
            <a:off x="2580987" y="1628288"/>
            <a:ext cx="7030027" cy="663058"/>
          </a:xfrm>
        </p:spPr>
        <p:txBody>
          <a:bodyPr anchor="ctr">
            <a:normAutofit/>
          </a:bodyPr>
          <a:lstStyle/>
          <a:p>
            <a:r>
              <a:rPr lang="en-US" dirty="0"/>
              <a:t>Overview &amp; Installation Guide</a:t>
            </a:r>
          </a:p>
        </p:txBody>
      </p:sp>
      <p:sp>
        <p:nvSpPr>
          <p:cNvPr id="5" name="TextBox 4">
            <a:extLst>
              <a:ext uri="{FF2B5EF4-FFF2-40B4-BE49-F238E27FC236}">
                <a16:creationId xmlns:a16="http://schemas.microsoft.com/office/drawing/2014/main" id="{ABD06E6F-65D3-A472-530E-589D8A1495DB}"/>
              </a:ext>
            </a:extLst>
          </p:cNvPr>
          <p:cNvSpPr txBox="1"/>
          <p:nvPr/>
        </p:nvSpPr>
        <p:spPr>
          <a:xfrm>
            <a:off x="10208694" y="6134787"/>
            <a:ext cx="1887949" cy="646331"/>
          </a:xfrm>
          <a:prstGeom prst="rect">
            <a:avLst/>
          </a:prstGeom>
          <a:noFill/>
        </p:spPr>
        <p:txBody>
          <a:bodyPr wrap="square" rtlCol="0">
            <a:spAutoFit/>
          </a:bodyPr>
          <a:lstStyle/>
          <a:p>
            <a:r>
              <a:rPr lang="en-US" sz="1200" dirty="0"/>
              <a:t>WILLN on GR-Yaris.co.uk</a:t>
            </a:r>
          </a:p>
          <a:p>
            <a:r>
              <a:rPr lang="en-US" sz="1200" dirty="0">
                <a:hlinkClick r:id="rId2"/>
              </a:rPr>
              <a:t>will.norman@sky.com</a:t>
            </a:r>
            <a:endParaRPr lang="en-US" sz="1200" dirty="0"/>
          </a:p>
          <a:p>
            <a:r>
              <a:rPr lang="en-GB" sz="1200" dirty="0">
                <a:hlinkClick r:id="rId3"/>
              </a:rPr>
              <a:t>GitHub project files</a:t>
            </a:r>
            <a:endParaRPr lang="en-GB" sz="1200" dirty="0"/>
          </a:p>
        </p:txBody>
      </p:sp>
      <p:sp>
        <p:nvSpPr>
          <p:cNvPr id="6" name="Subtitle 2">
            <a:extLst>
              <a:ext uri="{FF2B5EF4-FFF2-40B4-BE49-F238E27FC236}">
                <a16:creationId xmlns:a16="http://schemas.microsoft.com/office/drawing/2014/main" id="{5818905F-B223-ABEE-618B-1963E06E6DF4}"/>
              </a:ext>
            </a:extLst>
          </p:cNvPr>
          <p:cNvSpPr txBox="1">
            <a:spLocks/>
          </p:cNvSpPr>
          <p:nvPr/>
        </p:nvSpPr>
        <p:spPr>
          <a:xfrm>
            <a:off x="2580987" y="2427614"/>
            <a:ext cx="7030027" cy="100138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solidFill>
                  <a:srgbClr val="FF0000"/>
                </a:solidFill>
              </a:rPr>
              <a:t>I TAKE NO RESPONSIBILITY FOR ANY DAMAGE CAUSED DURING THE INSTALLATION OR OPERATION OF THE DEVICE.</a:t>
            </a:r>
          </a:p>
          <a:p>
            <a:r>
              <a:rPr lang="en-US" sz="1600" b="1" u="sng" dirty="0">
                <a:solidFill>
                  <a:srgbClr val="FF0000"/>
                </a:solidFill>
              </a:rPr>
              <a:t>INSTALL AT YOUR OWN RISK</a:t>
            </a:r>
            <a:endParaRPr lang="en-GB" sz="1600" b="1" u="sng" dirty="0">
              <a:solidFill>
                <a:srgbClr val="FF0000"/>
              </a:solidFill>
            </a:endParaRPr>
          </a:p>
        </p:txBody>
      </p:sp>
      <p:pic>
        <p:nvPicPr>
          <p:cNvPr id="9" name="Picture 8" descr="A black and purple electronic device&#10;&#10;AI-generated content may be incorrect.">
            <a:extLst>
              <a:ext uri="{FF2B5EF4-FFF2-40B4-BE49-F238E27FC236}">
                <a16:creationId xmlns:a16="http://schemas.microsoft.com/office/drawing/2014/main" id="{6045BFDF-2ED3-E3F3-23DC-F95330F7C7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8811" y="3524469"/>
            <a:ext cx="3034377" cy="3034377"/>
          </a:xfrm>
          <a:prstGeom prst="rect">
            <a:avLst/>
          </a:prstGeom>
        </p:spPr>
      </p:pic>
      <p:sp>
        <p:nvSpPr>
          <p:cNvPr id="4" name="TextBox 3">
            <a:extLst>
              <a:ext uri="{FF2B5EF4-FFF2-40B4-BE49-F238E27FC236}">
                <a16:creationId xmlns:a16="http://schemas.microsoft.com/office/drawing/2014/main" id="{95AB1269-9359-3B39-A289-AA311A03E778}"/>
              </a:ext>
            </a:extLst>
          </p:cNvPr>
          <p:cNvSpPr txBox="1"/>
          <p:nvPr/>
        </p:nvSpPr>
        <p:spPr>
          <a:xfrm>
            <a:off x="0" y="6558846"/>
            <a:ext cx="1887949" cy="276999"/>
          </a:xfrm>
          <a:prstGeom prst="rect">
            <a:avLst/>
          </a:prstGeom>
          <a:noFill/>
        </p:spPr>
        <p:txBody>
          <a:bodyPr wrap="square" rtlCol="0">
            <a:spAutoFit/>
          </a:bodyPr>
          <a:lstStyle/>
          <a:p>
            <a:r>
              <a:rPr lang="en-US" sz="1200" dirty="0"/>
              <a:t>05/04/25</a:t>
            </a:r>
            <a:endParaRPr lang="en-GB" sz="1200" dirty="0"/>
          </a:p>
        </p:txBody>
      </p:sp>
    </p:spTree>
    <p:extLst>
      <p:ext uri="{BB962C8B-B14F-4D97-AF65-F5344CB8AC3E}">
        <p14:creationId xmlns:p14="http://schemas.microsoft.com/office/powerpoint/2010/main" val="1574632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wire on a mat&#10;&#10;AI-generated content may be incorrect.">
            <a:extLst>
              <a:ext uri="{FF2B5EF4-FFF2-40B4-BE49-F238E27FC236}">
                <a16:creationId xmlns:a16="http://schemas.microsoft.com/office/drawing/2014/main" id="{D0AD7D49-B895-65C2-A45B-841CB18F0A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flipH="1">
            <a:off x="2869152" y="2487562"/>
            <a:ext cx="5591504" cy="4193628"/>
          </a:xfrm>
        </p:spPr>
      </p:pic>
      <p:sp>
        <p:nvSpPr>
          <p:cNvPr id="6" name="TextBox 5">
            <a:extLst>
              <a:ext uri="{FF2B5EF4-FFF2-40B4-BE49-F238E27FC236}">
                <a16:creationId xmlns:a16="http://schemas.microsoft.com/office/drawing/2014/main" id="{C07B4C5E-0581-2FC8-9629-FFD10DB11224}"/>
              </a:ext>
            </a:extLst>
          </p:cNvPr>
          <p:cNvSpPr txBox="1"/>
          <p:nvPr/>
        </p:nvSpPr>
        <p:spPr>
          <a:xfrm>
            <a:off x="130207" y="585752"/>
            <a:ext cx="10255186" cy="1477328"/>
          </a:xfrm>
          <a:prstGeom prst="rect">
            <a:avLst/>
          </a:prstGeom>
          <a:noFill/>
        </p:spPr>
        <p:txBody>
          <a:bodyPr wrap="square" rtlCol="0">
            <a:spAutoFit/>
          </a:bodyPr>
          <a:lstStyle/>
          <a:p>
            <a:pPr marL="342900" indent="-342900">
              <a:buAutoNum type="arabicParenR"/>
            </a:pPr>
            <a:r>
              <a:rPr lang="en-US" dirty="0"/>
              <a:t>Power &amp; Ground</a:t>
            </a:r>
            <a:endParaRPr lang="en-US" dirty="0">
              <a:hlinkClick r:id="rId3"/>
            </a:endParaRPr>
          </a:p>
          <a:p>
            <a:pPr marL="800100" lvl="1" indent="-342900">
              <a:buAutoNum type="alphaUcPeriod"/>
            </a:pPr>
            <a:r>
              <a:rPr lang="en-US" dirty="0">
                <a:hlinkClick r:id="rId3"/>
              </a:rPr>
              <a:t>10-pin extension harness</a:t>
            </a:r>
            <a:endParaRPr lang="en-US" dirty="0"/>
          </a:p>
          <a:p>
            <a:pPr marL="800100" lvl="1" indent="-342900">
              <a:buFont typeface="+mj-lt"/>
              <a:buAutoNum type="alphaUcPeriod"/>
            </a:pPr>
            <a:r>
              <a:rPr lang="en-US" dirty="0">
                <a:hlinkClick r:id="rId4"/>
              </a:rPr>
              <a:t>Another 10-pin option that should work</a:t>
            </a:r>
            <a:endParaRPr lang="en-US" dirty="0"/>
          </a:p>
          <a:p>
            <a:pPr marL="342900" indent="-342900">
              <a:buAutoNum type="arabicParenR"/>
            </a:pPr>
            <a:r>
              <a:rPr lang="en-US" sz="1800" dirty="0">
                <a:hlinkClick r:id="rId5"/>
              </a:rPr>
              <a:t>Lane Departure Alert: 14-pin extension harness</a:t>
            </a:r>
            <a:endParaRPr lang="en-US" dirty="0"/>
          </a:p>
          <a:p>
            <a:pPr marL="342900" indent="-342900">
              <a:buAutoNum type="arabicParenR"/>
            </a:pPr>
            <a:r>
              <a:rPr lang="en-US" sz="1800" dirty="0">
                <a:hlinkClick r:id="rId6"/>
              </a:rPr>
              <a:t>Sport/</a:t>
            </a:r>
            <a:r>
              <a:rPr lang="en-US" dirty="0">
                <a:hlinkClick r:id="rId6"/>
              </a:rPr>
              <a:t>Track M</a:t>
            </a:r>
            <a:r>
              <a:rPr lang="en-US" sz="1800" dirty="0">
                <a:hlinkClick r:id="rId6"/>
              </a:rPr>
              <a:t>ode: 8-pin plug + socket + crimp pins</a:t>
            </a:r>
            <a:r>
              <a:rPr lang="en-US" sz="1800" dirty="0"/>
              <a:t> (upper slot female version)</a:t>
            </a:r>
          </a:p>
        </p:txBody>
      </p:sp>
      <p:sp>
        <p:nvSpPr>
          <p:cNvPr id="7" name="Title 1">
            <a:extLst>
              <a:ext uri="{FF2B5EF4-FFF2-40B4-BE49-F238E27FC236}">
                <a16:creationId xmlns:a16="http://schemas.microsoft.com/office/drawing/2014/main" id="{1C4689C4-3875-CF93-CFCD-D650E88F3981}"/>
              </a:ext>
            </a:extLst>
          </p:cNvPr>
          <p:cNvSpPr txBox="1">
            <a:spLocks/>
          </p:cNvSpPr>
          <p:nvPr/>
        </p:nvSpPr>
        <p:spPr>
          <a:xfrm>
            <a:off x="0" y="0"/>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10. Extension Harnesses</a:t>
            </a:r>
            <a:endParaRPr lang="en-GB" sz="3200" dirty="0"/>
          </a:p>
        </p:txBody>
      </p:sp>
      <p:sp>
        <p:nvSpPr>
          <p:cNvPr id="2" name="Oval 1">
            <a:extLst>
              <a:ext uri="{FF2B5EF4-FFF2-40B4-BE49-F238E27FC236}">
                <a16:creationId xmlns:a16="http://schemas.microsoft.com/office/drawing/2014/main" id="{D75AD67C-D074-B261-2356-20219E00AC0B}"/>
              </a:ext>
            </a:extLst>
          </p:cNvPr>
          <p:cNvSpPr/>
          <p:nvPr/>
        </p:nvSpPr>
        <p:spPr>
          <a:xfrm>
            <a:off x="4432881" y="5239967"/>
            <a:ext cx="447367" cy="447367"/>
          </a:xfrm>
          <a:prstGeom prst="ellipse">
            <a:avLst/>
          </a:prstGeom>
          <a:solidFill>
            <a:srgbClr val="C0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endParaRPr lang="en-GB" dirty="0"/>
          </a:p>
        </p:txBody>
      </p:sp>
      <p:sp>
        <p:nvSpPr>
          <p:cNvPr id="3" name="Oval 2">
            <a:extLst>
              <a:ext uri="{FF2B5EF4-FFF2-40B4-BE49-F238E27FC236}">
                <a16:creationId xmlns:a16="http://schemas.microsoft.com/office/drawing/2014/main" id="{0975A6D3-12A4-7490-0BD9-2A036AFE90E1}"/>
              </a:ext>
            </a:extLst>
          </p:cNvPr>
          <p:cNvSpPr/>
          <p:nvPr/>
        </p:nvSpPr>
        <p:spPr>
          <a:xfrm>
            <a:off x="5296156" y="5239967"/>
            <a:ext cx="447367" cy="447367"/>
          </a:xfrm>
          <a:prstGeom prst="ellipse">
            <a:avLst/>
          </a:prstGeom>
          <a:solidFill>
            <a:srgbClr val="C0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endParaRPr lang="en-GB" dirty="0"/>
          </a:p>
        </p:txBody>
      </p:sp>
      <p:sp>
        <p:nvSpPr>
          <p:cNvPr id="4" name="Oval 3">
            <a:extLst>
              <a:ext uri="{FF2B5EF4-FFF2-40B4-BE49-F238E27FC236}">
                <a16:creationId xmlns:a16="http://schemas.microsoft.com/office/drawing/2014/main" id="{E3DC7507-A598-C22D-174E-8C236E6BB805}"/>
              </a:ext>
            </a:extLst>
          </p:cNvPr>
          <p:cNvSpPr/>
          <p:nvPr/>
        </p:nvSpPr>
        <p:spPr>
          <a:xfrm>
            <a:off x="6381910" y="5239966"/>
            <a:ext cx="447367" cy="447367"/>
          </a:xfrm>
          <a:prstGeom prst="ellipse">
            <a:avLst/>
          </a:prstGeom>
          <a:solidFill>
            <a:srgbClr val="C0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endParaRPr lang="en-GB" dirty="0"/>
          </a:p>
        </p:txBody>
      </p:sp>
    </p:spTree>
    <p:extLst>
      <p:ext uri="{BB962C8B-B14F-4D97-AF65-F5344CB8AC3E}">
        <p14:creationId xmlns:p14="http://schemas.microsoft.com/office/powerpoint/2010/main" val="4262286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90A51-E637-340E-F29B-E52B42F51689}"/>
              </a:ext>
            </a:extLst>
          </p:cNvPr>
          <p:cNvSpPr>
            <a:spLocks noGrp="1"/>
          </p:cNvSpPr>
          <p:nvPr>
            <p:ph type="title"/>
          </p:nvPr>
        </p:nvSpPr>
        <p:spPr>
          <a:xfrm>
            <a:off x="0" y="-6749"/>
            <a:ext cx="10515600" cy="681037"/>
          </a:xfrm>
        </p:spPr>
        <p:txBody>
          <a:bodyPr>
            <a:normAutofit/>
          </a:bodyPr>
          <a:lstStyle/>
          <a:p>
            <a:r>
              <a:rPr lang="en-US" sz="3200" dirty="0"/>
              <a:t>2. Overview - Operation</a:t>
            </a:r>
            <a:endParaRPr lang="en-GB" sz="3200" dirty="0"/>
          </a:p>
        </p:txBody>
      </p:sp>
      <p:sp>
        <p:nvSpPr>
          <p:cNvPr id="3" name="Content Placeholder 2">
            <a:extLst>
              <a:ext uri="{FF2B5EF4-FFF2-40B4-BE49-F238E27FC236}">
                <a16:creationId xmlns:a16="http://schemas.microsoft.com/office/drawing/2014/main" id="{C2B36091-DA68-C67B-0DA8-1F1FAC91E4CF}"/>
              </a:ext>
            </a:extLst>
          </p:cNvPr>
          <p:cNvSpPr>
            <a:spLocks noGrp="1"/>
          </p:cNvSpPr>
          <p:nvPr>
            <p:ph idx="1"/>
          </p:nvPr>
        </p:nvSpPr>
        <p:spPr>
          <a:xfrm>
            <a:off x="325082" y="674288"/>
            <a:ext cx="11446504" cy="5789574"/>
          </a:xfrm>
        </p:spPr>
        <p:txBody>
          <a:bodyPr>
            <a:normAutofit/>
          </a:bodyPr>
          <a:lstStyle/>
          <a:p>
            <a:pPr marL="0" indent="0">
              <a:lnSpc>
                <a:spcPct val="110000"/>
              </a:lnSpc>
              <a:spcBef>
                <a:spcPts val="200"/>
              </a:spcBef>
              <a:buNone/>
            </a:pPr>
            <a:r>
              <a:rPr lang="en-US" sz="1800" b="1" dirty="0"/>
              <a:t>Every time the car ignition powers on, the “</a:t>
            </a:r>
            <a:r>
              <a:rPr lang="en-US" sz="1800" b="1" i="1" dirty="0"/>
              <a:t>GR Yaris Startup Controller”</a:t>
            </a:r>
            <a:r>
              <a:rPr lang="en-US" sz="1800" b="1" dirty="0"/>
              <a:t> turns on</a:t>
            </a:r>
            <a:r>
              <a:rPr lang="en-US" sz="1800" b="1" i="1" dirty="0"/>
              <a:t> </a:t>
            </a:r>
            <a:r>
              <a:rPr lang="en-US" sz="1800" b="1" dirty="0"/>
              <a:t>and automatically:</a:t>
            </a:r>
          </a:p>
          <a:p>
            <a:pPr>
              <a:lnSpc>
                <a:spcPct val="110000"/>
              </a:lnSpc>
              <a:spcBef>
                <a:spcPts val="200"/>
              </a:spcBef>
            </a:pPr>
            <a:r>
              <a:rPr lang="en-US" sz="1800" dirty="0"/>
              <a:t>Switches off the lane departure alert </a:t>
            </a:r>
          </a:p>
          <a:p>
            <a:pPr>
              <a:lnSpc>
                <a:spcPct val="110000"/>
              </a:lnSpc>
              <a:spcBef>
                <a:spcPts val="200"/>
              </a:spcBef>
            </a:pPr>
            <a:r>
              <a:rPr lang="en-US" sz="1800" dirty="0"/>
              <a:t>Switches off auto stop/start</a:t>
            </a:r>
          </a:p>
          <a:p>
            <a:pPr>
              <a:lnSpc>
                <a:spcPct val="110000"/>
              </a:lnSpc>
              <a:spcBef>
                <a:spcPts val="200"/>
              </a:spcBef>
            </a:pPr>
            <a:r>
              <a:rPr lang="en-US" sz="1800" dirty="0"/>
              <a:t>Switches on iMT</a:t>
            </a:r>
          </a:p>
          <a:p>
            <a:pPr>
              <a:lnSpc>
                <a:spcPct val="110000"/>
              </a:lnSpc>
              <a:spcBef>
                <a:spcPts val="200"/>
              </a:spcBef>
            </a:pPr>
            <a:r>
              <a:rPr lang="en-US" sz="1800" dirty="0"/>
              <a:t>Selects the driving mode (sport/track)</a:t>
            </a:r>
          </a:p>
          <a:p>
            <a:pPr>
              <a:lnSpc>
                <a:spcPct val="110000"/>
              </a:lnSpc>
              <a:spcBef>
                <a:spcPts val="200"/>
              </a:spcBef>
            </a:pPr>
            <a:r>
              <a:rPr lang="en-US" sz="1800" dirty="0"/>
              <a:t>Turns ESC to expert mode or fully off</a:t>
            </a:r>
          </a:p>
          <a:p>
            <a:pPr>
              <a:lnSpc>
                <a:spcPct val="110000"/>
              </a:lnSpc>
              <a:spcBef>
                <a:spcPts val="200"/>
              </a:spcBef>
            </a:pPr>
            <a:endParaRPr lang="en-US" sz="1800" dirty="0"/>
          </a:p>
          <a:p>
            <a:pPr marL="0" indent="0">
              <a:lnSpc>
                <a:spcPct val="110000"/>
              </a:lnSpc>
              <a:spcBef>
                <a:spcPts val="200"/>
              </a:spcBef>
              <a:buNone/>
            </a:pPr>
            <a:r>
              <a:rPr lang="en-US" sz="1800" dirty="0"/>
              <a:t>It does this by mimicking button presses electronically (no CAN bus sophistication, just button presses).</a:t>
            </a:r>
          </a:p>
          <a:p>
            <a:pPr marL="0" indent="0">
              <a:lnSpc>
                <a:spcPct val="110000"/>
              </a:lnSpc>
              <a:spcBef>
                <a:spcPts val="200"/>
              </a:spcBef>
              <a:buNone/>
            </a:pPr>
            <a:r>
              <a:rPr lang="en-US" sz="1800" dirty="0"/>
              <a:t>Original button press functionality remains unaffected.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hlinkClick r:id="rId3"/>
              </a:rPr>
              <a:t>Link to forum post where idea initially </a:t>
            </a:r>
            <a:r>
              <a:rPr lang="en-US" sz="1800" dirty="0">
                <a:solidFill>
                  <a:prstClr val="black"/>
                </a:solidFill>
                <a:latin typeface="Aptos" panose="02110004020202020204"/>
                <a:hlinkClick r:id="rId3"/>
              </a:rPr>
              <a:t>shared </a:t>
            </a: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hlinkClick r:id="rId3"/>
              </a:rPr>
              <a:t>by </a:t>
            </a:r>
            <a:r>
              <a:rPr kumimoji="0" lang="en-US" sz="1800" b="0" i="0" u="none" strike="noStrike" kern="1200" cap="none" spc="0" normalizeH="0" baseline="0" noProof="0" dirty="0" err="1">
                <a:ln>
                  <a:noFill/>
                </a:ln>
                <a:solidFill>
                  <a:prstClr val="black"/>
                </a:solidFill>
                <a:effectLst/>
                <a:uLnTx/>
                <a:uFillTx/>
                <a:latin typeface="Aptos" panose="02110004020202020204"/>
                <a:ea typeface="+mn-ea"/>
                <a:cs typeface="+mn-cs"/>
                <a:hlinkClick r:id="rId3"/>
              </a:rPr>
              <a:t>MagnusT</a:t>
            </a:r>
            <a:endParaRPr lang="en-US" sz="1800" dirty="0"/>
          </a:p>
          <a:p>
            <a:pPr marL="0" indent="0">
              <a:lnSpc>
                <a:spcPct val="110000"/>
              </a:lnSpc>
              <a:spcBef>
                <a:spcPts val="200"/>
              </a:spcBef>
              <a:buNone/>
            </a:pPr>
            <a:endParaRPr lang="en-US" sz="1800" dirty="0"/>
          </a:p>
          <a:p>
            <a:pPr marL="0" indent="0">
              <a:lnSpc>
                <a:spcPct val="110000"/>
              </a:lnSpc>
              <a:spcBef>
                <a:spcPts val="200"/>
              </a:spcBef>
              <a:buNone/>
            </a:pPr>
            <a:r>
              <a:rPr lang="en-US" sz="1800" dirty="0"/>
              <a:t>If you don’t want all the buttons pressed, </a:t>
            </a:r>
            <a:r>
              <a:rPr lang="en-US" sz="1800" i="1" u="sng" dirty="0"/>
              <a:t>wire only the ones you desire </a:t>
            </a:r>
            <a:r>
              <a:rPr lang="en-US" sz="1800" dirty="0"/>
              <a:t>and leave the rest unpopulated.</a:t>
            </a:r>
          </a:p>
          <a:p>
            <a:pPr marL="0" indent="0">
              <a:lnSpc>
                <a:spcPct val="110000"/>
              </a:lnSpc>
              <a:spcBef>
                <a:spcPts val="200"/>
              </a:spcBef>
              <a:buNone/>
            </a:pPr>
            <a:endParaRPr lang="en-US" sz="1800" dirty="0"/>
          </a:p>
          <a:p>
            <a:pPr marL="0" indent="0">
              <a:lnSpc>
                <a:spcPct val="110000"/>
              </a:lnSpc>
              <a:spcBef>
                <a:spcPts val="200"/>
              </a:spcBef>
              <a:buNone/>
            </a:pPr>
            <a:r>
              <a:rPr lang="en-US" sz="1800" dirty="0"/>
              <a:t>If you don’t feel comfortable splicing into the factory wiring (like me), you can buy short extension harnesses that can be spliced into. See links on subsequent slides for where to purchase these extensions.</a:t>
            </a:r>
            <a:endParaRPr lang="en-US" sz="1800" b="1" u="sng" dirty="0"/>
          </a:p>
          <a:p>
            <a:pPr marL="0" indent="0">
              <a:lnSpc>
                <a:spcPct val="110000"/>
              </a:lnSpc>
              <a:spcBef>
                <a:spcPts val="200"/>
              </a:spcBef>
              <a:buNone/>
            </a:pPr>
            <a:endParaRPr lang="en-US" sz="1800" dirty="0"/>
          </a:p>
        </p:txBody>
      </p:sp>
    </p:spTree>
    <p:extLst>
      <p:ext uri="{BB962C8B-B14F-4D97-AF65-F5344CB8AC3E}">
        <p14:creationId xmlns:p14="http://schemas.microsoft.com/office/powerpoint/2010/main" val="3487097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EBD420E-52C8-8EED-5A41-88828F3445B2}"/>
              </a:ext>
            </a:extLst>
          </p:cNvPr>
          <p:cNvSpPr txBox="1">
            <a:spLocks/>
          </p:cNvSpPr>
          <p:nvPr/>
        </p:nvSpPr>
        <p:spPr>
          <a:xfrm>
            <a:off x="0" y="-6749"/>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3. Overview - Design</a:t>
            </a:r>
            <a:endParaRPr lang="en-GB" sz="3200" dirty="0"/>
          </a:p>
        </p:txBody>
      </p:sp>
      <p:sp>
        <p:nvSpPr>
          <p:cNvPr id="35" name="TextBox 34">
            <a:extLst>
              <a:ext uri="{FF2B5EF4-FFF2-40B4-BE49-F238E27FC236}">
                <a16:creationId xmlns:a16="http://schemas.microsoft.com/office/drawing/2014/main" id="{C717423F-8A8E-D313-64B7-197BA749D696}"/>
              </a:ext>
            </a:extLst>
          </p:cNvPr>
          <p:cNvSpPr txBox="1"/>
          <p:nvPr/>
        </p:nvSpPr>
        <p:spPr>
          <a:xfrm>
            <a:off x="779715" y="3127396"/>
            <a:ext cx="2020546" cy="646331"/>
          </a:xfrm>
          <a:prstGeom prst="rect">
            <a:avLst/>
          </a:prstGeom>
          <a:noFill/>
        </p:spPr>
        <p:txBody>
          <a:bodyPr wrap="square" rtlCol="0">
            <a:spAutoFit/>
          </a:bodyPr>
          <a:lstStyle/>
          <a:p>
            <a:r>
              <a:rPr lang="en-US" sz="1200" b="1" dirty="0"/>
              <a:t>Drive Mode Select Switch</a:t>
            </a:r>
            <a:endParaRPr lang="en-US" sz="1200" dirty="0"/>
          </a:p>
          <a:p>
            <a:r>
              <a:rPr lang="en-US" sz="1200" dirty="0"/>
              <a:t>Sport (SPRT)</a:t>
            </a:r>
          </a:p>
          <a:p>
            <a:r>
              <a:rPr lang="en-US" sz="1200" dirty="0"/>
              <a:t>Track (TRCK)</a:t>
            </a:r>
            <a:endParaRPr lang="en-GB" sz="1200" dirty="0"/>
          </a:p>
        </p:txBody>
      </p:sp>
      <p:pic>
        <p:nvPicPr>
          <p:cNvPr id="3" name="Picture 2" descr="A small electronic device with a green connector&#10;&#10;AI-generated content may be incorrect.">
            <a:extLst>
              <a:ext uri="{FF2B5EF4-FFF2-40B4-BE49-F238E27FC236}">
                <a16:creationId xmlns:a16="http://schemas.microsoft.com/office/drawing/2014/main" id="{EB10BEB4-0056-56BE-0D2F-9C5AC1A661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534" y="1401450"/>
            <a:ext cx="5226519" cy="3932675"/>
          </a:xfrm>
          <a:prstGeom prst="rect">
            <a:avLst/>
          </a:prstGeom>
        </p:spPr>
      </p:pic>
      <p:sp>
        <p:nvSpPr>
          <p:cNvPr id="5" name="TextBox 4">
            <a:extLst>
              <a:ext uri="{FF2B5EF4-FFF2-40B4-BE49-F238E27FC236}">
                <a16:creationId xmlns:a16="http://schemas.microsoft.com/office/drawing/2014/main" id="{ACA3B26D-D1A3-77D4-8B1A-7E40620F3D33}"/>
              </a:ext>
            </a:extLst>
          </p:cNvPr>
          <p:cNvSpPr txBox="1"/>
          <p:nvPr/>
        </p:nvSpPr>
        <p:spPr>
          <a:xfrm>
            <a:off x="779715" y="2400788"/>
            <a:ext cx="2874345" cy="646331"/>
          </a:xfrm>
          <a:prstGeom prst="rect">
            <a:avLst/>
          </a:prstGeom>
          <a:noFill/>
        </p:spPr>
        <p:txBody>
          <a:bodyPr wrap="square" rtlCol="0">
            <a:spAutoFit/>
          </a:bodyPr>
          <a:lstStyle/>
          <a:p>
            <a:r>
              <a:rPr lang="en-US" sz="1200" b="1" dirty="0"/>
              <a:t>ESC Select Switch</a:t>
            </a:r>
          </a:p>
          <a:p>
            <a:r>
              <a:rPr lang="en-US" sz="1200" dirty="0"/>
              <a:t>Expert mode (XPRT) – short button press</a:t>
            </a:r>
          </a:p>
          <a:p>
            <a:r>
              <a:rPr lang="en-US" sz="1200" dirty="0"/>
              <a:t>ESC fully off (FULL) – long button press</a:t>
            </a:r>
            <a:endParaRPr lang="en-GB" sz="1200" dirty="0"/>
          </a:p>
        </p:txBody>
      </p:sp>
      <p:sp>
        <p:nvSpPr>
          <p:cNvPr id="6" name="Rectangle 5">
            <a:extLst>
              <a:ext uri="{FF2B5EF4-FFF2-40B4-BE49-F238E27FC236}">
                <a16:creationId xmlns:a16="http://schemas.microsoft.com/office/drawing/2014/main" id="{3B0E33F5-6D18-2BD5-5232-D57D4FF42DCB}"/>
              </a:ext>
            </a:extLst>
          </p:cNvPr>
          <p:cNvSpPr/>
          <p:nvPr/>
        </p:nvSpPr>
        <p:spPr>
          <a:xfrm rot="1033862">
            <a:off x="4531921" y="3348322"/>
            <a:ext cx="503987" cy="229935"/>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7" name="Rectangle 6">
            <a:extLst>
              <a:ext uri="{FF2B5EF4-FFF2-40B4-BE49-F238E27FC236}">
                <a16:creationId xmlns:a16="http://schemas.microsoft.com/office/drawing/2014/main" id="{7A82C191-A26B-BDA3-F49C-AB6A273716CE}"/>
              </a:ext>
            </a:extLst>
          </p:cNvPr>
          <p:cNvSpPr/>
          <p:nvPr/>
        </p:nvSpPr>
        <p:spPr>
          <a:xfrm rot="1033862">
            <a:off x="4701573" y="2882496"/>
            <a:ext cx="503987" cy="229935"/>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cxnSp>
        <p:nvCxnSpPr>
          <p:cNvPr id="9" name="Straight Connector 8">
            <a:extLst>
              <a:ext uri="{FF2B5EF4-FFF2-40B4-BE49-F238E27FC236}">
                <a16:creationId xmlns:a16="http://schemas.microsoft.com/office/drawing/2014/main" id="{BA4F0E3B-26F5-8754-02EB-BA799E283465}"/>
              </a:ext>
            </a:extLst>
          </p:cNvPr>
          <p:cNvCxnSpPr>
            <a:cxnSpLocks/>
            <a:stCxn id="5" idx="3"/>
            <a:endCxn id="7" idx="1"/>
          </p:cNvCxnSpPr>
          <p:nvPr/>
        </p:nvCxnSpPr>
        <p:spPr>
          <a:xfrm>
            <a:off x="3654060" y="2723954"/>
            <a:ext cx="1058823" cy="198863"/>
          </a:xfrm>
          <a:prstGeom prst="line">
            <a:avLst/>
          </a:prstGeom>
          <a:ln w="28575">
            <a:solidFill>
              <a:srgbClr val="FF0000"/>
            </a:solidFill>
          </a:ln>
        </p:spPr>
        <p:style>
          <a:lnRef idx="2">
            <a:schemeClr val="accent6"/>
          </a:lnRef>
          <a:fillRef idx="0">
            <a:schemeClr val="accent6"/>
          </a:fillRef>
          <a:effectRef idx="1">
            <a:schemeClr val="accent6"/>
          </a:effectRef>
          <a:fontRef idx="minor">
            <a:schemeClr val="tx1"/>
          </a:fontRef>
        </p:style>
      </p:cxnSp>
      <p:cxnSp>
        <p:nvCxnSpPr>
          <p:cNvPr id="10" name="Straight Connector 9">
            <a:extLst>
              <a:ext uri="{FF2B5EF4-FFF2-40B4-BE49-F238E27FC236}">
                <a16:creationId xmlns:a16="http://schemas.microsoft.com/office/drawing/2014/main" id="{BFC33C52-ACA1-F1AF-E798-5212DFB5BA5D}"/>
              </a:ext>
            </a:extLst>
          </p:cNvPr>
          <p:cNvCxnSpPr>
            <a:cxnSpLocks/>
            <a:stCxn id="35" idx="3"/>
            <a:endCxn id="6" idx="1"/>
          </p:cNvCxnSpPr>
          <p:nvPr/>
        </p:nvCxnSpPr>
        <p:spPr>
          <a:xfrm flipV="1">
            <a:off x="2800261" y="3388643"/>
            <a:ext cx="1742970" cy="61919"/>
          </a:xfrm>
          <a:prstGeom prst="line">
            <a:avLst/>
          </a:prstGeom>
          <a:ln w="28575">
            <a:solidFill>
              <a:srgbClr val="FF0000"/>
            </a:solidFill>
          </a:ln>
        </p:spPr>
        <p:style>
          <a:lnRef idx="2">
            <a:schemeClr val="accent6"/>
          </a:lnRef>
          <a:fillRef idx="0">
            <a:schemeClr val="accent6"/>
          </a:fillRef>
          <a:effectRef idx="1">
            <a:schemeClr val="accent6"/>
          </a:effectRef>
          <a:fontRef idx="minor">
            <a:schemeClr val="tx1"/>
          </a:fontRef>
        </p:style>
      </p:cxnSp>
      <p:sp>
        <p:nvSpPr>
          <p:cNvPr id="17" name="TextBox 16">
            <a:extLst>
              <a:ext uri="{FF2B5EF4-FFF2-40B4-BE49-F238E27FC236}">
                <a16:creationId xmlns:a16="http://schemas.microsoft.com/office/drawing/2014/main" id="{820FE692-EE89-5231-B296-932526D48956}"/>
              </a:ext>
            </a:extLst>
          </p:cNvPr>
          <p:cNvSpPr txBox="1"/>
          <p:nvPr/>
        </p:nvSpPr>
        <p:spPr>
          <a:xfrm>
            <a:off x="9400820" y="3647744"/>
            <a:ext cx="2020546" cy="276999"/>
          </a:xfrm>
          <a:prstGeom prst="rect">
            <a:avLst/>
          </a:prstGeom>
          <a:noFill/>
        </p:spPr>
        <p:txBody>
          <a:bodyPr wrap="square" rtlCol="0">
            <a:spAutoFit/>
          </a:bodyPr>
          <a:lstStyle/>
          <a:p>
            <a:r>
              <a:rPr lang="en-US" sz="1200" b="1" dirty="0"/>
              <a:t>Pluggable Screw Terminal</a:t>
            </a:r>
            <a:endParaRPr lang="en-GB" sz="1200" dirty="0"/>
          </a:p>
        </p:txBody>
      </p:sp>
      <p:sp>
        <p:nvSpPr>
          <p:cNvPr id="18" name="TextBox 17">
            <a:extLst>
              <a:ext uri="{FF2B5EF4-FFF2-40B4-BE49-F238E27FC236}">
                <a16:creationId xmlns:a16="http://schemas.microsoft.com/office/drawing/2014/main" id="{CE0EC2A3-E927-6E82-C88B-D5BE5443BE50}"/>
              </a:ext>
            </a:extLst>
          </p:cNvPr>
          <p:cNvSpPr txBox="1"/>
          <p:nvPr/>
        </p:nvSpPr>
        <p:spPr>
          <a:xfrm>
            <a:off x="6588793" y="915443"/>
            <a:ext cx="1281930" cy="276999"/>
          </a:xfrm>
          <a:prstGeom prst="rect">
            <a:avLst/>
          </a:prstGeom>
          <a:noFill/>
        </p:spPr>
        <p:txBody>
          <a:bodyPr wrap="square" rtlCol="0">
            <a:spAutoFit/>
          </a:bodyPr>
          <a:lstStyle/>
          <a:p>
            <a:pPr algn="ctr"/>
            <a:r>
              <a:rPr lang="en-US" sz="1200" b="1" dirty="0"/>
              <a:t>Indicator LEDs</a:t>
            </a:r>
            <a:endParaRPr lang="en-GB" sz="1200" dirty="0"/>
          </a:p>
        </p:txBody>
      </p:sp>
      <p:sp>
        <p:nvSpPr>
          <p:cNvPr id="19" name="TextBox 18">
            <a:extLst>
              <a:ext uri="{FF2B5EF4-FFF2-40B4-BE49-F238E27FC236}">
                <a16:creationId xmlns:a16="http://schemas.microsoft.com/office/drawing/2014/main" id="{621F9DBE-2147-69DF-DAA9-20FC9C930FD4}"/>
              </a:ext>
            </a:extLst>
          </p:cNvPr>
          <p:cNvSpPr txBox="1"/>
          <p:nvPr/>
        </p:nvSpPr>
        <p:spPr>
          <a:xfrm>
            <a:off x="5614219" y="5681632"/>
            <a:ext cx="1784555" cy="276999"/>
          </a:xfrm>
          <a:prstGeom prst="rect">
            <a:avLst/>
          </a:prstGeom>
          <a:noFill/>
        </p:spPr>
        <p:txBody>
          <a:bodyPr wrap="square" rtlCol="0">
            <a:spAutoFit/>
          </a:bodyPr>
          <a:lstStyle/>
          <a:p>
            <a:pPr algn="ctr"/>
            <a:r>
              <a:rPr lang="en-US" sz="1200" b="1" dirty="0"/>
              <a:t>Power Indicator LED</a:t>
            </a:r>
            <a:endParaRPr lang="en-GB" sz="1200" dirty="0"/>
          </a:p>
        </p:txBody>
      </p:sp>
      <p:cxnSp>
        <p:nvCxnSpPr>
          <p:cNvPr id="20" name="Straight Connector 19">
            <a:extLst>
              <a:ext uri="{FF2B5EF4-FFF2-40B4-BE49-F238E27FC236}">
                <a16:creationId xmlns:a16="http://schemas.microsoft.com/office/drawing/2014/main" id="{FBBB3CD7-115F-567F-6D95-6C1673F58C39}"/>
              </a:ext>
            </a:extLst>
          </p:cNvPr>
          <p:cNvCxnSpPr>
            <a:cxnSpLocks/>
            <a:stCxn id="19" idx="0"/>
            <a:endCxn id="50" idx="1"/>
          </p:cNvCxnSpPr>
          <p:nvPr/>
        </p:nvCxnSpPr>
        <p:spPr>
          <a:xfrm flipH="1" flipV="1">
            <a:off x="6270023" y="4039898"/>
            <a:ext cx="236474" cy="1641734"/>
          </a:xfrm>
          <a:prstGeom prst="line">
            <a:avLst/>
          </a:prstGeom>
          <a:ln w="28575">
            <a:solidFill>
              <a:srgbClr val="FFFF00"/>
            </a:solidFill>
            <a:headEnd type="none" w="med" len="med"/>
            <a:tailEnd type="triangle" w="med" len="med"/>
          </a:ln>
        </p:spPr>
        <p:style>
          <a:lnRef idx="2">
            <a:schemeClr val="accent6"/>
          </a:lnRef>
          <a:fillRef idx="0">
            <a:schemeClr val="accent6"/>
          </a:fillRef>
          <a:effectRef idx="1">
            <a:schemeClr val="accent6"/>
          </a:effectRef>
          <a:fontRef idx="minor">
            <a:schemeClr val="tx1"/>
          </a:fontRef>
        </p:style>
      </p:cxnSp>
      <p:cxnSp>
        <p:nvCxnSpPr>
          <p:cNvPr id="23" name="Straight Connector 22">
            <a:extLst>
              <a:ext uri="{FF2B5EF4-FFF2-40B4-BE49-F238E27FC236}">
                <a16:creationId xmlns:a16="http://schemas.microsoft.com/office/drawing/2014/main" id="{8034F434-6FAA-4CF5-5F17-94B068A15F9E}"/>
              </a:ext>
            </a:extLst>
          </p:cNvPr>
          <p:cNvCxnSpPr>
            <a:cxnSpLocks/>
            <a:stCxn id="18" idx="2"/>
            <a:endCxn id="30" idx="3"/>
          </p:cNvCxnSpPr>
          <p:nvPr/>
        </p:nvCxnSpPr>
        <p:spPr>
          <a:xfrm flipH="1">
            <a:off x="6726825" y="1192442"/>
            <a:ext cx="502933" cy="1442351"/>
          </a:xfrm>
          <a:prstGeom prst="line">
            <a:avLst/>
          </a:prstGeom>
          <a:ln w="28575">
            <a:solidFill>
              <a:schemeClr val="accent3">
                <a:lumMod val="40000"/>
                <a:lumOff val="60000"/>
              </a:schemeClr>
            </a:solidFill>
            <a:headEnd type="none" w="med" len="med"/>
            <a:tailEnd type="triangle" w="med" len="med"/>
          </a:ln>
        </p:spPr>
        <p:style>
          <a:lnRef idx="2">
            <a:schemeClr val="accent6"/>
          </a:lnRef>
          <a:fillRef idx="0">
            <a:schemeClr val="accent6"/>
          </a:fillRef>
          <a:effectRef idx="1">
            <a:schemeClr val="accent6"/>
          </a:effectRef>
          <a:fontRef idx="minor">
            <a:schemeClr val="tx1"/>
          </a:fontRef>
        </p:style>
      </p:cxnSp>
      <p:cxnSp>
        <p:nvCxnSpPr>
          <p:cNvPr id="27" name="Straight Connector 26">
            <a:extLst>
              <a:ext uri="{FF2B5EF4-FFF2-40B4-BE49-F238E27FC236}">
                <a16:creationId xmlns:a16="http://schemas.microsoft.com/office/drawing/2014/main" id="{4A1588B0-CE2B-5D2A-8B60-8F94233FD381}"/>
              </a:ext>
            </a:extLst>
          </p:cNvPr>
          <p:cNvCxnSpPr>
            <a:cxnSpLocks/>
            <a:stCxn id="17" idx="1"/>
          </p:cNvCxnSpPr>
          <p:nvPr/>
        </p:nvCxnSpPr>
        <p:spPr>
          <a:xfrm flipH="1">
            <a:off x="8455742" y="3786244"/>
            <a:ext cx="945078" cy="138499"/>
          </a:xfrm>
          <a:prstGeom prst="line">
            <a:avLst/>
          </a:prstGeom>
          <a:ln w="28575">
            <a:solidFill>
              <a:schemeClr val="accent5">
                <a:lumMod val="40000"/>
                <a:lumOff val="60000"/>
              </a:schemeClr>
            </a:solidFill>
            <a:headEnd type="none" w="med" len="med"/>
            <a:tailEnd type="triangle" w="med" len="med"/>
          </a:ln>
        </p:spPr>
        <p:style>
          <a:lnRef idx="2">
            <a:schemeClr val="accent6"/>
          </a:lnRef>
          <a:fillRef idx="0">
            <a:schemeClr val="accent6"/>
          </a:fillRef>
          <a:effectRef idx="1">
            <a:schemeClr val="accent6"/>
          </a:effectRef>
          <a:fontRef idx="minor">
            <a:schemeClr val="tx1"/>
          </a:fontRef>
        </p:style>
      </p:cxnSp>
      <p:sp>
        <p:nvSpPr>
          <p:cNvPr id="30" name="Rectangle 29">
            <a:extLst>
              <a:ext uri="{FF2B5EF4-FFF2-40B4-BE49-F238E27FC236}">
                <a16:creationId xmlns:a16="http://schemas.microsoft.com/office/drawing/2014/main" id="{8406194E-9226-5443-B93A-30319C755B4F}"/>
              </a:ext>
            </a:extLst>
          </p:cNvPr>
          <p:cNvSpPr/>
          <p:nvPr/>
        </p:nvSpPr>
        <p:spPr>
          <a:xfrm rot="17281992">
            <a:off x="5955157" y="3096502"/>
            <a:ext cx="1178507" cy="197197"/>
          </a:xfrm>
          <a:prstGeom prst="rect">
            <a:avLst/>
          </a:prstGeom>
          <a:noFill/>
          <a:ln w="38100">
            <a:solidFill>
              <a:schemeClr val="accent3">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33" name="TextBox 32">
            <a:extLst>
              <a:ext uri="{FF2B5EF4-FFF2-40B4-BE49-F238E27FC236}">
                <a16:creationId xmlns:a16="http://schemas.microsoft.com/office/drawing/2014/main" id="{BB712F95-1BC6-9E19-DA8B-BC0780152532}"/>
              </a:ext>
            </a:extLst>
          </p:cNvPr>
          <p:cNvSpPr txBox="1"/>
          <p:nvPr/>
        </p:nvSpPr>
        <p:spPr>
          <a:xfrm>
            <a:off x="9384496" y="3035640"/>
            <a:ext cx="1042880" cy="276999"/>
          </a:xfrm>
          <a:prstGeom prst="rect">
            <a:avLst/>
          </a:prstGeom>
          <a:noFill/>
        </p:spPr>
        <p:txBody>
          <a:bodyPr wrap="square" rtlCol="0">
            <a:spAutoFit/>
          </a:bodyPr>
          <a:lstStyle/>
          <a:p>
            <a:pPr algn="ctr"/>
            <a:r>
              <a:rPr lang="en-US" sz="1200" b="1" dirty="0"/>
              <a:t>Pinout Text</a:t>
            </a:r>
            <a:endParaRPr lang="en-GB" sz="1200" dirty="0"/>
          </a:p>
        </p:txBody>
      </p:sp>
      <p:cxnSp>
        <p:nvCxnSpPr>
          <p:cNvPr id="34" name="Straight Connector 33">
            <a:extLst>
              <a:ext uri="{FF2B5EF4-FFF2-40B4-BE49-F238E27FC236}">
                <a16:creationId xmlns:a16="http://schemas.microsoft.com/office/drawing/2014/main" id="{C60F82B5-CAD6-E044-4644-AFA6E6E1CB00}"/>
              </a:ext>
            </a:extLst>
          </p:cNvPr>
          <p:cNvCxnSpPr>
            <a:cxnSpLocks/>
            <a:stCxn id="33" idx="1"/>
            <a:endCxn id="40" idx="2"/>
          </p:cNvCxnSpPr>
          <p:nvPr/>
        </p:nvCxnSpPr>
        <p:spPr>
          <a:xfrm flipH="1">
            <a:off x="6891252" y="3174140"/>
            <a:ext cx="2493244" cy="317726"/>
          </a:xfrm>
          <a:prstGeom prst="line">
            <a:avLst/>
          </a:prstGeom>
          <a:ln w="28575">
            <a:solidFill>
              <a:srgbClr val="00B0F0"/>
            </a:solidFill>
            <a:headEnd type="none" w="med" len="med"/>
            <a:tailEnd type="triangle" w="med" len="med"/>
          </a:ln>
        </p:spPr>
        <p:style>
          <a:lnRef idx="2">
            <a:schemeClr val="accent6"/>
          </a:lnRef>
          <a:fillRef idx="0">
            <a:schemeClr val="accent6"/>
          </a:fillRef>
          <a:effectRef idx="1">
            <a:schemeClr val="accent6"/>
          </a:effectRef>
          <a:fontRef idx="minor">
            <a:schemeClr val="tx1"/>
          </a:fontRef>
        </p:style>
      </p:cxnSp>
      <p:sp>
        <p:nvSpPr>
          <p:cNvPr id="40" name="Rectangle 39">
            <a:extLst>
              <a:ext uri="{FF2B5EF4-FFF2-40B4-BE49-F238E27FC236}">
                <a16:creationId xmlns:a16="http://schemas.microsoft.com/office/drawing/2014/main" id="{06461824-999A-679D-B359-D21CBD1E2C34}"/>
              </a:ext>
            </a:extLst>
          </p:cNvPr>
          <p:cNvSpPr/>
          <p:nvPr/>
        </p:nvSpPr>
        <p:spPr>
          <a:xfrm rot="17281992">
            <a:off x="6005866" y="3317138"/>
            <a:ext cx="1517032" cy="266849"/>
          </a:xfrm>
          <a:prstGeom prst="rect">
            <a:avLst/>
          </a:prstGeom>
          <a:noFill/>
          <a:ln w="38100">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50" name="Rectangle 49">
            <a:extLst>
              <a:ext uri="{FF2B5EF4-FFF2-40B4-BE49-F238E27FC236}">
                <a16:creationId xmlns:a16="http://schemas.microsoft.com/office/drawing/2014/main" id="{76D5FB23-FDCB-7530-46A6-259A6F0796C1}"/>
              </a:ext>
            </a:extLst>
          </p:cNvPr>
          <p:cNvSpPr/>
          <p:nvPr/>
        </p:nvSpPr>
        <p:spPr>
          <a:xfrm rot="17281992">
            <a:off x="6181424" y="3819279"/>
            <a:ext cx="256648" cy="197197"/>
          </a:xfrm>
          <a:prstGeom prst="rect">
            <a:avLst/>
          </a:prstGeom>
          <a:noFill/>
          <a:ln w="38100">
            <a:solidFill>
              <a:srgbClr val="FFFF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2999977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A small square electronic device&#10;&#10;AI-generated content may be incorrect.">
            <a:extLst>
              <a:ext uri="{FF2B5EF4-FFF2-40B4-BE49-F238E27FC236}">
                <a16:creationId xmlns:a16="http://schemas.microsoft.com/office/drawing/2014/main" id="{E3BB90B3-92A3-9BF5-FB8E-79E1C61E42E0}"/>
              </a:ext>
            </a:extLst>
          </p:cNvPr>
          <p:cNvPicPr>
            <a:picLocks noChangeAspect="1"/>
          </p:cNvPicPr>
          <p:nvPr/>
        </p:nvPicPr>
        <p:blipFill>
          <a:blip r:embed="rId2">
            <a:extLst>
              <a:ext uri="{28A0092B-C50C-407E-A947-70E740481C1C}">
                <a14:useLocalDpi xmlns:a14="http://schemas.microsoft.com/office/drawing/2010/main" val="0"/>
              </a:ext>
            </a:extLst>
          </a:blip>
          <a:srcRect l="24140" t="21936" r="22105" b="17921"/>
          <a:stretch/>
        </p:blipFill>
        <p:spPr>
          <a:xfrm>
            <a:off x="1084409" y="1297261"/>
            <a:ext cx="5394112" cy="4526400"/>
          </a:xfrm>
          <a:prstGeom prst="rect">
            <a:avLst/>
          </a:prstGeom>
        </p:spPr>
      </p:pic>
      <p:sp>
        <p:nvSpPr>
          <p:cNvPr id="11" name="Title 1">
            <a:extLst>
              <a:ext uri="{FF2B5EF4-FFF2-40B4-BE49-F238E27FC236}">
                <a16:creationId xmlns:a16="http://schemas.microsoft.com/office/drawing/2014/main" id="{4282B09C-691F-8800-E694-EE74D7D9075E}"/>
              </a:ext>
            </a:extLst>
          </p:cNvPr>
          <p:cNvSpPr>
            <a:spLocks noGrp="1"/>
          </p:cNvSpPr>
          <p:nvPr>
            <p:ph type="title"/>
          </p:nvPr>
        </p:nvSpPr>
        <p:spPr>
          <a:xfrm>
            <a:off x="0" y="0"/>
            <a:ext cx="10515600" cy="681037"/>
          </a:xfrm>
        </p:spPr>
        <p:txBody>
          <a:bodyPr>
            <a:normAutofit/>
          </a:bodyPr>
          <a:lstStyle/>
          <a:p>
            <a:r>
              <a:rPr lang="en-US" sz="3200" dirty="0"/>
              <a:t>4. Controller Wiring</a:t>
            </a:r>
            <a:endParaRPr lang="en-GB" sz="3200" dirty="0"/>
          </a:p>
        </p:txBody>
      </p:sp>
      <p:sp>
        <p:nvSpPr>
          <p:cNvPr id="4" name="TextBox 3">
            <a:extLst>
              <a:ext uri="{FF2B5EF4-FFF2-40B4-BE49-F238E27FC236}">
                <a16:creationId xmlns:a16="http://schemas.microsoft.com/office/drawing/2014/main" id="{1042D8B5-F40B-DB33-5C5C-497AE9F0BF94}"/>
              </a:ext>
            </a:extLst>
          </p:cNvPr>
          <p:cNvSpPr txBox="1"/>
          <p:nvPr/>
        </p:nvSpPr>
        <p:spPr>
          <a:xfrm>
            <a:off x="7457897" y="4413686"/>
            <a:ext cx="3060255" cy="369332"/>
          </a:xfrm>
          <a:prstGeom prst="rect">
            <a:avLst/>
          </a:prstGeom>
          <a:noFill/>
        </p:spPr>
        <p:txBody>
          <a:bodyPr wrap="square" rtlCol="0">
            <a:spAutoFit/>
          </a:bodyPr>
          <a:lstStyle/>
          <a:p>
            <a:r>
              <a:rPr lang="en-US" dirty="0">
                <a:solidFill>
                  <a:srgbClr val="FF0000"/>
                </a:solidFill>
              </a:rPr>
              <a:t>1. +12V (page 5)</a:t>
            </a:r>
            <a:endParaRPr lang="en-GB" dirty="0">
              <a:solidFill>
                <a:srgbClr val="FF0000"/>
              </a:solidFill>
            </a:endParaRPr>
          </a:p>
        </p:txBody>
      </p:sp>
      <p:sp>
        <p:nvSpPr>
          <p:cNvPr id="5" name="TextBox 4">
            <a:extLst>
              <a:ext uri="{FF2B5EF4-FFF2-40B4-BE49-F238E27FC236}">
                <a16:creationId xmlns:a16="http://schemas.microsoft.com/office/drawing/2014/main" id="{F97219F4-BDE5-FB04-A9B2-93C81292A6BC}"/>
              </a:ext>
            </a:extLst>
          </p:cNvPr>
          <p:cNvSpPr txBox="1"/>
          <p:nvPr/>
        </p:nvSpPr>
        <p:spPr>
          <a:xfrm>
            <a:off x="7457897" y="4126526"/>
            <a:ext cx="1746250" cy="369332"/>
          </a:xfrm>
          <a:prstGeom prst="rect">
            <a:avLst/>
          </a:prstGeom>
          <a:noFill/>
        </p:spPr>
        <p:txBody>
          <a:bodyPr wrap="square" rtlCol="0">
            <a:spAutoFit/>
          </a:bodyPr>
          <a:lstStyle/>
          <a:p>
            <a:r>
              <a:rPr lang="en-US" dirty="0"/>
              <a:t>2. GND (page 5)</a:t>
            </a:r>
            <a:endParaRPr lang="en-GB" dirty="0"/>
          </a:p>
        </p:txBody>
      </p:sp>
      <p:sp>
        <p:nvSpPr>
          <p:cNvPr id="6" name="TextBox 5">
            <a:extLst>
              <a:ext uri="{FF2B5EF4-FFF2-40B4-BE49-F238E27FC236}">
                <a16:creationId xmlns:a16="http://schemas.microsoft.com/office/drawing/2014/main" id="{EEA0E3F7-3603-1DB0-0376-09E65AAC1C12}"/>
              </a:ext>
            </a:extLst>
          </p:cNvPr>
          <p:cNvSpPr txBox="1"/>
          <p:nvPr/>
        </p:nvSpPr>
        <p:spPr>
          <a:xfrm>
            <a:off x="7457897" y="3552200"/>
            <a:ext cx="3432837" cy="369332"/>
          </a:xfrm>
          <a:prstGeom prst="rect">
            <a:avLst/>
          </a:prstGeom>
          <a:noFill/>
        </p:spPr>
        <p:txBody>
          <a:bodyPr wrap="square" rtlCol="0">
            <a:spAutoFit/>
          </a:bodyPr>
          <a:lstStyle/>
          <a:p>
            <a:r>
              <a:rPr lang="en-US" dirty="0">
                <a:solidFill>
                  <a:schemeClr val="accent5"/>
                </a:solidFill>
              </a:rPr>
              <a:t>4. iMT (page 7)</a:t>
            </a:r>
            <a:endParaRPr lang="en-GB" dirty="0">
              <a:solidFill>
                <a:schemeClr val="accent5"/>
              </a:solidFill>
            </a:endParaRPr>
          </a:p>
        </p:txBody>
      </p:sp>
      <p:sp>
        <p:nvSpPr>
          <p:cNvPr id="7" name="TextBox 6">
            <a:extLst>
              <a:ext uri="{FF2B5EF4-FFF2-40B4-BE49-F238E27FC236}">
                <a16:creationId xmlns:a16="http://schemas.microsoft.com/office/drawing/2014/main" id="{78900532-AECF-3DEA-B756-D0BF3A74C846}"/>
              </a:ext>
            </a:extLst>
          </p:cNvPr>
          <p:cNvSpPr txBox="1"/>
          <p:nvPr/>
        </p:nvSpPr>
        <p:spPr>
          <a:xfrm>
            <a:off x="7457897" y="3265037"/>
            <a:ext cx="4104838" cy="369332"/>
          </a:xfrm>
          <a:prstGeom prst="rect">
            <a:avLst/>
          </a:prstGeom>
          <a:noFill/>
        </p:spPr>
        <p:txBody>
          <a:bodyPr wrap="square" rtlCol="0">
            <a:spAutoFit/>
          </a:bodyPr>
          <a:lstStyle/>
          <a:p>
            <a:r>
              <a:rPr lang="en-US" dirty="0">
                <a:solidFill>
                  <a:schemeClr val="accent5"/>
                </a:solidFill>
              </a:rPr>
              <a:t>5. ASS - Auto Stop/Start (page 7)</a:t>
            </a:r>
            <a:endParaRPr lang="en-GB" dirty="0">
              <a:solidFill>
                <a:schemeClr val="accent5"/>
              </a:solidFill>
            </a:endParaRPr>
          </a:p>
        </p:txBody>
      </p:sp>
      <p:sp>
        <p:nvSpPr>
          <p:cNvPr id="8" name="TextBox 7">
            <a:extLst>
              <a:ext uri="{FF2B5EF4-FFF2-40B4-BE49-F238E27FC236}">
                <a16:creationId xmlns:a16="http://schemas.microsoft.com/office/drawing/2014/main" id="{3A84C571-7FAE-17F3-8012-4F8FE23919FF}"/>
              </a:ext>
            </a:extLst>
          </p:cNvPr>
          <p:cNvSpPr txBox="1"/>
          <p:nvPr/>
        </p:nvSpPr>
        <p:spPr>
          <a:xfrm>
            <a:off x="7457897" y="2403548"/>
            <a:ext cx="3432837" cy="369332"/>
          </a:xfrm>
          <a:prstGeom prst="rect">
            <a:avLst/>
          </a:prstGeom>
          <a:noFill/>
        </p:spPr>
        <p:txBody>
          <a:bodyPr wrap="square" rtlCol="0">
            <a:spAutoFit/>
          </a:bodyPr>
          <a:lstStyle/>
          <a:p>
            <a:r>
              <a:rPr lang="en-US" dirty="0">
                <a:solidFill>
                  <a:schemeClr val="accent5"/>
                </a:solidFill>
              </a:rPr>
              <a:t>8. SPRT - Sport Mode (page 8)</a:t>
            </a:r>
            <a:endParaRPr lang="en-GB" dirty="0">
              <a:solidFill>
                <a:schemeClr val="accent5"/>
              </a:solidFill>
            </a:endParaRPr>
          </a:p>
        </p:txBody>
      </p:sp>
      <p:sp>
        <p:nvSpPr>
          <p:cNvPr id="9" name="TextBox 8">
            <a:extLst>
              <a:ext uri="{FF2B5EF4-FFF2-40B4-BE49-F238E27FC236}">
                <a16:creationId xmlns:a16="http://schemas.microsoft.com/office/drawing/2014/main" id="{9A5013A1-3124-6683-4A2F-A1D86A950F61}"/>
              </a:ext>
            </a:extLst>
          </p:cNvPr>
          <p:cNvSpPr txBox="1"/>
          <p:nvPr/>
        </p:nvSpPr>
        <p:spPr>
          <a:xfrm>
            <a:off x="7457897" y="2690711"/>
            <a:ext cx="3432837" cy="369332"/>
          </a:xfrm>
          <a:prstGeom prst="rect">
            <a:avLst/>
          </a:prstGeom>
          <a:noFill/>
        </p:spPr>
        <p:txBody>
          <a:bodyPr wrap="square" rtlCol="0">
            <a:spAutoFit/>
          </a:bodyPr>
          <a:lstStyle/>
          <a:p>
            <a:r>
              <a:rPr lang="en-US" dirty="0">
                <a:solidFill>
                  <a:schemeClr val="accent5"/>
                </a:solidFill>
              </a:rPr>
              <a:t>7. TRCK - Track Mode (page 8)</a:t>
            </a:r>
            <a:endParaRPr lang="en-GB" dirty="0">
              <a:solidFill>
                <a:schemeClr val="accent5"/>
              </a:solidFill>
            </a:endParaRPr>
          </a:p>
        </p:txBody>
      </p:sp>
      <p:sp>
        <p:nvSpPr>
          <p:cNvPr id="10" name="TextBox 9">
            <a:extLst>
              <a:ext uri="{FF2B5EF4-FFF2-40B4-BE49-F238E27FC236}">
                <a16:creationId xmlns:a16="http://schemas.microsoft.com/office/drawing/2014/main" id="{B351FD3E-DD4F-6A19-D1E3-153D465E9D1A}"/>
              </a:ext>
            </a:extLst>
          </p:cNvPr>
          <p:cNvSpPr txBox="1"/>
          <p:nvPr/>
        </p:nvSpPr>
        <p:spPr>
          <a:xfrm>
            <a:off x="7457897" y="2977874"/>
            <a:ext cx="4271987" cy="369332"/>
          </a:xfrm>
          <a:prstGeom prst="rect">
            <a:avLst/>
          </a:prstGeom>
          <a:noFill/>
        </p:spPr>
        <p:txBody>
          <a:bodyPr wrap="square" rtlCol="0">
            <a:spAutoFit/>
          </a:bodyPr>
          <a:lstStyle/>
          <a:p>
            <a:r>
              <a:rPr lang="en-US" dirty="0">
                <a:solidFill>
                  <a:schemeClr val="accent5"/>
                </a:solidFill>
              </a:rPr>
              <a:t>6. LDA - Lane Departure Alert (page 6)</a:t>
            </a:r>
            <a:endParaRPr lang="en-GB" dirty="0">
              <a:solidFill>
                <a:schemeClr val="accent5"/>
              </a:solidFill>
            </a:endParaRPr>
          </a:p>
        </p:txBody>
      </p:sp>
      <p:cxnSp>
        <p:nvCxnSpPr>
          <p:cNvPr id="21" name="Straight Arrow Connector 20">
            <a:extLst>
              <a:ext uri="{FF2B5EF4-FFF2-40B4-BE49-F238E27FC236}">
                <a16:creationId xmlns:a16="http://schemas.microsoft.com/office/drawing/2014/main" id="{6B713E33-B5DA-3FA0-1800-AAC99A5BFCCF}"/>
              </a:ext>
            </a:extLst>
          </p:cNvPr>
          <p:cNvCxnSpPr>
            <a:cxnSpLocks/>
            <a:endCxn id="4" idx="1"/>
          </p:cNvCxnSpPr>
          <p:nvPr/>
        </p:nvCxnSpPr>
        <p:spPr>
          <a:xfrm>
            <a:off x="5944511" y="4598352"/>
            <a:ext cx="1513386" cy="0"/>
          </a:xfrm>
          <a:prstGeom prst="straightConnector1">
            <a:avLst/>
          </a:prstGeom>
          <a:ln>
            <a:solidFill>
              <a:srgbClr val="FF0000"/>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0AEF4A73-45C9-DF9A-E53E-5D711FE170C0}"/>
              </a:ext>
            </a:extLst>
          </p:cNvPr>
          <p:cNvCxnSpPr>
            <a:cxnSpLocks/>
            <a:endCxn id="5" idx="1"/>
          </p:cNvCxnSpPr>
          <p:nvPr/>
        </p:nvCxnSpPr>
        <p:spPr>
          <a:xfrm>
            <a:off x="5944511" y="4311192"/>
            <a:ext cx="1513386" cy="0"/>
          </a:xfrm>
          <a:prstGeom prst="straightConnector1">
            <a:avLst/>
          </a:prstGeom>
          <a:ln>
            <a:solidFill>
              <a:schemeClr val="tx1"/>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27" name="Straight Arrow Connector 26">
            <a:extLst>
              <a:ext uri="{FF2B5EF4-FFF2-40B4-BE49-F238E27FC236}">
                <a16:creationId xmlns:a16="http://schemas.microsoft.com/office/drawing/2014/main" id="{5F4E86F2-406E-38B9-89DC-57B33B2F8199}"/>
              </a:ext>
            </a:extLst>
          </p:cNvPr>
          <p:cNvCxnSpPr>
            <a:cxnSpLocks/>
            <a:endCxn id="6" idx="1"/>
          </p:cNvCxnSpPr>
          <p:nvPr/>
        </p:nvCxnSpPr>
        <p:spPr>
          <a:xfrm>
            <a:off x="5957863" y="3728982"/>
            <a:ext cx="1500034" cy="7884"/>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BD189816-9117-3710-2A32-863B879EC23D}"/>
              </a:ext>
            </a:extLst>
          </p:cNvPr>
          <p:cNvCxnSpPr>
            <a:cxnSpLocks/>
            <a:endCxn id="7" idx="1"/>
          </p:cNvCxnSpPr>
          <p:nvPr/>
        </p:nvCxnSpPr>
        <p:spPr>
          <a:xfrm>
            <a:off x="5957863" y="3443527"/>
            <a:ext cx="1500034" cy="6176"/>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0286F103-04A3-35C1-C805-C41F68BD9C73}"/>
              </a:ext>
            </a:extLst>
          </p:cNvPr>
          <p:cNvCxnSpPr>
            <a:cxnSpLocks/>
            <a:endCxn id="8" idx="1"/>
          </p:cNvCxnSpPr>
          <p:nvPr/>
        </p:nvCxnSpPr>
        <p:spPr>
          <a:xfrm>
            <a:off x="5944511" y="2583442"/>
            <a:ext cx="1513386" cy="4772"/>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72C07883-F413-5A60-4EE0-1C775C686691}"/>
              </a:ext>
            </a:extLst>
          </p:cNvPr>
          <p:cNvCxnSpPr>
            <a:cxnSpLocks/>
            <a:endCxn id="9" idx="1"/>
          </p:cNvCxnSpPr>
          <p:nvPr/>
        </p:nvCxnSpPr>
        <p:spPr>
          <a:xfrm>
            <a:off x="5951033" y="2872367"/>
            <a:ext cx="1506864" cy="3010"/>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39" name="Straight Arrow Connector 38">
            <a:extLst>
              <a:ext uri="{FF2B5EF4-FFF2-40B4-BE49-F238E27FC236}">
                <a16:creationId xmlns:a16="http://schemas.microsoft.com/office/drawing/2014/main" id="{FA948913-945F-A9DC-6F98-9003EAC7AB0F}"/>
              </a:ext>
            </a:extLst>
          </p:cNvPr>
          <p:cNvCxnSpPr>
            <a:cxnSpLocks/>
            <a:endCxn id="10" idx="1"/>
          </p:cNvCxnSpPr>
          <p:nvPr/>
        </p:nvCxnSpPr>
        <p:spPr>
          <a:xfrm>
            <a:off x="5957863" y="3154574"/>
            <a:ext cx="1500034" cy="7966"/>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sp>
        <p:nvSpPr>
          <p:cNvPr id="42" name="TextBox 41">
            <a:extLst>
              <a:ext uri="{FF2B5EF4-FFF2-40B4-BE49-F238E27FC236}">
                <a16:creationId xmlns:a16="http://schemas.microsoft.com/office/drawing/2014/main" id="{A4401FAC-B286-F48F-C09A-5E430CC63630}"/>
              </a:ext>
            </a:extLst>
          </p:cNvPr>
          <p:cNvSpPr txBox="1"/>
          <p:nvPr/>
        </p:nvSpPr>
        <p:spPr>
          <a:xfrm>
            <a:off x="7457896" y="3839363"/>
            <a:ext cx="4734103" cy="369332"/>
          </a:xfrm>
          <a:prstGeom prst="rect">
            <a:avLst/>
          </a:prstGeom>
          <a:noFill/>
        </p:spPr>
        <p:txBody>
          <a:bodyPr wrap="square" rtlCol="0">
            <a:spAutoFit/>
          </a:bodyPr>
          <a:lstStyle/>
          <a:p>
            <a:r>
              <a:rPr lang="en-US" dirty="0">
                <a:solidFill>
                  <a:schemeClr val="accent5"/>
                </a:solidFill>
              </a:rPr>
              <a:t>3. ESC – Stability/Traction Control (page 7)</a:t>
            </a:r>
            <a:endParaRPr lang="en-GB" dirty="0">
              <a:solidFill>
                <a:schemeClr val="accent5"/>
              </a:solidFill>
            </a:endParaRPr>
          </a:p>
        </p:txBody>
      </p:sp>
      <p:cxnSp>
        <p:nvCxnSpPr>
          <p:cNvPr id="43" name="Straight Arrow Connector 42">
            <a:extLst>
              <a:ext uri="{FF2B5EF4-FFF2-40B4-BE49-F238E27FC236}">
                <a16:creationId xmlns:a16="http://schemas.microsoft.com/office/drawing/2014/main" id="{30697227-AC02-C4FC-4E81-F4FCCAD32D67}"/>
              </a:ext>
            </a:extLst>
          </p:cNvPr>
          <p:cNvCxnSpPr>
            <a:cxnSpLocks/>
            <a:endCxn id="42" idx="1"/>
          </p:cNvCxnSpPr>
          <p:nvPr/>
        </p:nvCxnSpPr>
        <p:spPr>
          <a:xfrm>
            <a:off x="5957864" y="4022746"/>
            <a:ext cx="1500032" cy="1283"/>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grpSp>
        <p:nvGrpSpPr>
          <p:cNvPr id="34" name="Group 33">
            <a:extLst>
              <a:ext uri="{FF2B5EF4-FFF2-40B4-BE49-F238E27FC236}">
                <a16:creationId xmlns:a16="http://schemas.microsoft.com/office/drawing/2014/main" id="{A34517C3-AD8E-7BD9-C2BE-5EB0D77646EB}"/>
              </a:ext>
            </a:extLst>
          </p:cNvPr>
          <p:cNvGrpSpPr/>
          <p:nvPr/>
        </p:nvGrpSpPr>
        <p:grpSpPr>
          <a:xfrm>
            <a:off x="8527095" y="5823661"/>
            <a:ext cx="3571428" cy="823163"/>
            <a:chOff x="7806813" y="5536498"/>
            <a:chExt cx="3571428" cy="823163"/>
          </a:xfrm>
        </p:grpSpPr>
        <p:sp>
          <p:nvSpPr>
            <p:cNvPr id="14" name="TextBox 13">
              <a:extLst>
                <a:ext uri="{FF2B5EF4-FFF2-40B4-BE49-F238E27FC236}">
                  <a16:creationId xmlns:a16="http://schemas.microsoft.com/office/drawing/2014/main" id="{6D779DC1-AE32-9D5B-4D08-5BCC2EEA5EB2}"/>
                </a:ext>
              </a:extLst>
            </p:cNvPr>
            <p:cNvSpPr txBox="1"/>
            <p:nvPr/>
          </p:nvSpPr>
          <p:spPr>
            <a:xfrm>
              <a:off x="9313653" y="5536498"/>
              <a:ext cx="979289" cy="276999"/>
            </a:xfrm>
            <a:prstGeom prst="rect">
              <a:avLst/>
            </a:prstGeom>
            <a:noFill/>
          </p:spPr>
          <p:txBody>
            <a:bodyPr wrap="square" rtlCol="0">
              <a:spAutoFit/>
            </a:bodyPr>
            <a:lstStyle/>
            <a:p>
              <a:r>
                <a:rPr lang="en-US" sz="1200" i="1" dirty="0"/>
                <a:t>OEM wiring</a:t>
              </a:r>
              <a:endParaRPr lang="en-GB" sz="1200" i="1" dirty="0"/>
            </a:p>
          </p:txBody>
        </p:sp>
        <p:cxnSp>
          <p:nvCxnSpPr>
            <p:cNvPr id="16" name="Straight Connector 15">
              <a:extLst>
                <a:ext uri="{FF2B5EF4-FFF2-40B4-BE49-F238E27FC236}">
                  <a16:creationId xmlns:a16="http://schemas.microsoft.com/office/drawing/2014/main" id="{A659E6AA-5577-234A-0312-D5DD4B95F19B}"/>
                </a:ext>
              </a:extLst>
            </p:cNvPr>
            <p:cNvCxnSpPr/>
            <p:nvPr/>
          </p:nvCxnSpPr>
          <p:spPr>
            <a:xfrm>
              <a:off x="7806813" y="5823661"/>
              <a:ext cx="3300778" cy="0"/>
            </a:xfrm>
            <a:prstGeom prst="line">
              <a:avLst/>
            </a:prstGeom>
          </p:spPr>
          <p:style>
            <a:lnRef idx="2">
              <a:schemeClr val="dk1"/>
            </a:lnRef>
            <a:fillRef idx="0">
              <a:schemeClr val="dk1"/>
            </a:fillRef>
            <a:effectRef idx="1">
              <a:schemeClr val="dk1"/>
            </a:effectRef>
            <a:fontRef idx="minor">
              <a:schemeClr val="tx1"/>
            </a:fontRef>
          </p:style>
        </p:cxnSp>
        <p:cxnSp>
          <p:nvCxnSpPr>
            <p:cNvPr id="19" name="Connector: Elbow 18">
              <a:extLst>
                <a:ext uri="{FF2B5EF4-FFF2-40B4-BE49-F238E27FC236}">
                  <a16:creationId xmlns:a16="http://schemas.microsoft.com/office/drawing/2014/main" id="{67C8299E-D950-0553-57D4-8D8E30320559}"/>
                </a:ext>
              </a:extLst>
            </p:cNvPr>
            <p:cNvCxnSpPr>
              <a:cxnSpLocks/>
            </p:cNvCxnSpPr>
            <p:nvPr/>
          </p:nvCxnSpPr>
          <p:spPr>
            <a:xfrm>
              <a:off x="8988024" y="5823661"/>
              <a:ext cx="2119567" cy="518003"/>
            </a:xfrm>
            <a:prstGeom prst="bentConnector3">
              <a:avLst>
                <a:gd name="adj1" fmla="val -13"/>
              </a:avLst>
            </a:prstGeom>
            <a:ln>
              <a:prstDash val="sysDash"/>
              <a:headEnd type="oval"/>
            </a:ln>
          </p:spPr>
          <p:style>
            <a:lnRef idx="2">
              <a:schemeClr val="accent5"/>
            </a:lnRef>
            <a:fillRef idx="0">
              <a:schemeClr val="accent5"/>
            </a:fillRef>
            <a:effectRef idx="1">
              <a:schemeClr val="accent5"/>
            </a:effectRef>
            <a:fontRef idx="minor">
              <a:schemeClr val="tx1"/>
            </a:fontRef>
          </p:style>
        </p:cxnSp>
        <p:sp>
          <p:nvSpPr>
            <p:cNvPr id="32" name="TextBox 31">
              <a:extLst>
                <a:ext uri="{FF2B5EF4-FFF2-40B4-BE49-F238E27FC236}">
                  <a16:creationId xmlns:a16="http://schemas.microsoft.com/office/drawing/2014/main" id="{C475C3B1-C417-A171-2208-A532A1B1E5B2}"/>
                </a:ext>
              </a:extLst>
            </p:cNvPr>
            <p:cNvSpPr txBox="1"/>
            <p:nvPr/>
          </p:nvSpPr>
          <p:spPr>
            <a:xfrm>
              <a:off x="9313653" y="6082662"/>
              <a:ext cx="2064588" cy="276999"/>
            </a:xfrm>
            <a:prstGeom prst="rect">
              <a:avLst/>
            </a:prstGeom>
            <a:noFill/>
          </p:spPr>
          <p:txBody>
            <a:bodyPr wrap="square" rtlCol="0">
              <a:spAutoFit/>
            </a:bodyPr>
            <a:lstStyle/>
            <a:p>
              <a:r>
                <a:rPr lang="en-US" sz="1200" i="1" dirty="0">
                  <a:solidFill>
                    <a:schemeClr val="accent5"/>
                  </a:solidFill>
                </a:rPr>
                <a:t>Controller wiring tee-d off</a:t>
              </a:r>
              <a:endParaRPr lang="en-GB" sz="1200" i="1" dirty="0">
                <a:solidFill>
                  <a:schemeClr val="accent5"/>
                </a:solidFill>
              </a:endParaRPr>
            </a:p>
          </p:txBody>
        </p:sp>
      </p:grpSp>
    </p:spTree>
    <p:extLst>
      <p:ext uri="{BB962C8B-B14F-4D97-AF65-F5344CB8AC3E}">
        <p14:creationId xmlns:p14="http://schemas.microsoft.com/office/powerpoint/2010/main" val="3340710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B38D64-72E8-0524-1DCA-10342850599D}"/>
              </a:ext>
            </a:extLst>
          </p:cNvPr>
          <p:cNvSpPr>
            <a:spLocks noGrp="1"/>
          </p:cNvSpPr>
          <p:nvPr>
            <p:ph type="title"/>
          </p:nvPr>
        </p:nvSpPr>
        <p:spPr>
          <a:xfrm>
            <a:off x="0" y="0"/>
            <a:ext cx="10515600" cy="681037"/>
          </a:xfrm>
        </p:spPr>
        <p:txBody>
          <a:bodyPr>
            <a:normAutofit/>
          </a:bodyPr>
          <a:lstStyle/>
          <a:p>
            <a:r>
              <a:rPr lang="en-US" sz="3200" dirty="0"/>
              <a:t>5. Ignition Power + Ground</a:t>
            </a:r>
            <a:endParaRPr lang="en-GB" sz="3200" dirty="0"/>
          </a:p>
        </p:txBody>
      </p:sp>
      <p:sp>
        <p:nvSpPr>
          <p:cNvPr id="6" name="Title 1">
            <a:extLst>
              <a:ext uri="{FF2B5EF4-FFF2-40B4-BE49-F238E27FC236}">
                <a16:creationId xmlns:a16="http://schemas.microsoft.com/office/drawing/2014/main" id="{17C980A2-22C9-9591-B640-DDACCC3CAB63}"/>
              </a:ext>
            </a:extLst>
          </p:cNvPr>
          <p:cNvSpPr txBox="1">
            <a:spLocks/>
          </p:cNvSpPr>
          <p:nvPr/>
        </p:nvSpPr>
        <p:spPr>
          <a:xfrm>
            <a:off x="0" y="550856"/>
            <a:ext cx="12086510" cy="6003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i="1" dirty="0"/>
              <a:t>The wiring for +12V &amp; GND is found under the steering wheel cowling on the 10-pin plug.</a:t>
            </a:r>
          </a:p>
          <a:p>
            <a:r>
              <a:rPr lang="en-US" sz="1600" i="1" dirty="0"/>
              <a:t>The cowling is removed by undoing 3x screws (rotate the steering wheel to reveal 2 hidden screws)</a:t>
            </a:r>
          </a:p>
        </p:txBody>
      </p:sp>
      <p:sp>
        <p:nvSpPr>
          <p:cNvPr id="12" name="TextBox 11">
            <a:extLst>
              <a:ext uri="{FF2B5EF4-FFF2-40B4-BE49-F238E27FC236}">
                <a16:creationId xmlns:a16="http://schemas.microsoft.com/office/drawing/2014/main" id="{6CB5B6A5-F79F-1B41-5335-9C29B1242091}"/>
              </a:ext>
            </a:extLst>
          </p:cNvPr>
          <p:cNvSpPr txBox="1"/>
          <p:nvPr/>
        </p:nvSpPr>
        <p:spPr>
          <a:xfrm>
            <a:off x="438659" y="1782164"/>
            <a:ext cx="7111269" cy="646331"/>
          </a:xfrm>
          <a:prstGeom prst="rect">
            <a:avLst/>
          </a:prstGeom>
          <a:noFill/>
        </p:spPr>
        <p:txBody>
          <a:bodyPr wrap="square" rtlCol="0">
            <a:spAutoFit/>
          </a:bodyPr>
          <a:lstStyle/>
          <a:p>
            <a:r>
              <a:rPr lang="en-US" b="1" dirty="0"/>
              <a:t>Pin number 9 (</a:t>
            </a:r>
            <a:r>
              <a:rPr lang="en-US" b="1" dirty="0">
                <a:solidFill>
                  <a:srgbClr val="FF0000"/>
                </a:solidFill>
              </a:rPr>
              <a:t>Red</a:t>
            </a:r>
            <a:r>
              <a:rPr lang="en-US" b="1" dirty="0"/>
              <a:t>) = </a:t>
            </a:r>
            <a:r>
              <a:rPr lang="en-US" b="1" dirty="0">
                <a:solidFill>
                  <a:srgbClr val="FF0000"/>
                </a:solidFill>
              </a:rPr>
              <a:t>+12V</a:t>
            </a:r>
          </a:p>
          <a:p>
            <a:r>
              <a:rPr lang="en-US" b="1" dirty="0"/>
              <a:t>Pin number 6 (</a:t>
            </a:r>
            <a:r>
              <a:rPr lang="en-US" b="1" dirty="0">
                <a:solidFill>
                  <a:schemeClr val="bg1"/>
                </a:solidFill>
                <a:highlight>
                  <a:srgbClr val="C0C0C0"/>
                </a:highlight>
              </a:rPr>
              <a:t>White </a:t>
            </a:r>
            <a:r>
              <a:rPr lang="en-US" b="1" dirty="0">
                <a:highlight>
                  <a:srgbClr val="C0C0C0"/>
                </a:highlight>
              </a:rPr>
              <a:t>&amp; black</a:t>
            </a:r>
            <a:r>
              <a:rPr lang="en-US" b="1" dirty="0">
                <a:solidFill>
                  <a:schemeClr val="bg1"/>
                </a:solidFill>
                <a:highlight>
                  <a:srgbClr val="C0C0C0"/>
                </a:highlight>
              </a:rPr>
              <a:t> </a:t>
            </a:r>
            <a:r>
              <a:rPr lang="en-US" b="1" dirty="0">
                <a:highlight>
                  <a:srgbClr val="C0C0C0"/>
                </a:highlight>
              </a:rPr>
              <a:t>stripe</a:t>
            </a:r>
            <a:r>
              <a:rPr lang="en-US" b="1" dirty="0"/>
              <a:t>) = GND</a:t>
            </a:r>
            <a:endParaRPr lang="en-GB" b="1" dirty="0"/>
          </a:p>
        </p:txBody>
      </p:sp>
      <p:grpSp>
        <p:nvGrpSpPr>
          <p:cNvPr id="18" name="Group 17">
            <a:extLst>
              <a:ext uri="{FF2B5EF4-FFF2-40B4-BE49-F238E27FC236}">
                <a16:creationId xmlns:a16="http://schemas.microsoft.com/office/drawing/2014/main" id="{831A1BAC-5A7C-B173-3F33-0F25F3A646C5}"/>
              </a:ext>
            </a:extLst>
          </p:cNvPr>
          <p:cNvGrpSpPr/>
          <p:nvPr/>
        </p:nvGrpSpPr>
        <p:grpSpPr>
          <a:xfrm>
            <a:off x="6554709" y="3916215"/>
            <a:ext cx="5531801" cy="2777836"/>
            <a:chOff x="6283036" y="3927764"/>
            <a:chExt cx="5531801" cy="2777836"/>
          </a:xfrm>
        </p:grpSpPr>
        <p:sp>
          <p:nvSpPr>
            <p:cNvPr id="17" name="Rectangle 16">
              <a:extLst>
                <a:ext uri="{FF2B5EF4-FFF2-40B4-BE49-F238E27FC236}">
                  <a16:creationId xmlns:a16="http://schemas.microsoft.com/office/drawing/2014/main" id="{56B57C15-2A4D-5E48-45A3-E2AADB2F73B1}"/>
                </a:ext>
              </a:extLst>
            </p:cNvPr>
            <p:cNvSpPr/>
            <p:nvPr/>
          </p:nvSpPr>
          <p:spPr>
            <a:xfrm>
              <a:off x="6283036" y="3927764"/>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14" name="TextBox 13">
              <a:extLst>
                <a:ext uri="{FF2B5EF4-FFF2-40B4-BE49-F238E27FC236}">
                  <a16:creationId xmlns:a16="http://schemas.microsoft.com/office/drawing/2014/main" id="{E5C4E515-80A1-C7F5-04B1-54CD7F92C3F9}"/>
                </a:ext>
              </a:extLst>
            </p:cNvPr>
            <p:cNvSpPr txBox="1"/>
            <p:nvPr/>
          </p:nvSpPr>
          <p:spPr>
            <a:xfrm>
              <a:off x="6460005" y="4021290"/>
              <a:ext cx="5354832" cy="954107"/>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2"/>
                </a:rPr>
                <a:t>10-pin extension harness</a:t>
              </a:r>
              <a:endParaRPr lang="en-US" sz="1400" dirty="0"/>
            </a:p>
            <a:p>
              <a:r>
                <a:rPr lang="en-US" sz="1400" dirty="0">
                  <a:hlinkClick r:id="rId3"/>
                </a:rPr>
                <a:t>Another option that should work</a:t>
              </a:r>
              <a:endParaRPr lang="en-US" sz="1400" dirty="0"/>
            </a:p>
          </p:txBody>
        </p:sp>
        <p:pic>
          <p:nvPicPr>
            <p:cNvPr id="16" name="Picture 15">
              <a:extLst>
                <a:ext uri="{FF2B5EF4-FFF2-40B4-BE49-F238E27FC236}">
                  <a16:creationId xmlns:a16="http://schemas.microsoft.com/office/drawing/2014/main" id="{919170DD-068A-B4CA-9D97-A2E8E91AC449}"/>
                </a:ext>
              </a:extLst>
            </p:cNvPr>
            <p:cNvPicPr>
              <a:picLocks noChangeAspect="1"/>
            </p:cNvPicPr>
            <p:nvPr/>
          </p:nvPicPr>
          <p:blipFill>
            <a:blip r:embed="rId4"/>
            <a:stretch>
              <a:fillRect/>
            </a:stretch>
          </p:blipFill>
          <p:spPr>
            <a:xfrm>
              <a:off x="6460005" y="4975397"/>
              <a:ext cx="4457327" cy="1671046"/>
            </a:xfrm>
            <a:prstGeom prst="rect">
              <a:avLst/>
            </a:prstGeom>
          </p:spPr>
        </p:pic>
      </p:grpSp>
      <p:grpSp>
        <p:nvGrpSpPr>
          <p:cNvPr id="10" name="Group 9">
            <a:extLst>
              <a:ext uri="{FF2B5EF4-FFF2-40B4-BE49-F238E27FC236}">
                <a16:creationId xmlns:a16="http://schemas.microsoft.com/office/drawing/2014/main" id="{20EAA0CC-CB8F-C808-44A5-556991BCB90F}"/>
              </a:ext>
            </a:extLst>
          </p:cNvPr>
          <p:cNvGrpSpPr/>
          <p:nvPr/>
        </p:nvGrpSpPr>
        <p:grpSpPr>
          <a:xfrm>
            <a:off x="1003174" y="3871961"/>
            <a:ext cx="1536184" cy="2005683"/>
            <a:chOff x="1334120" y="4250503"/>
            <a:chExt cx="1536184" cy="2005683"/>
          </a:xfrm>
        </p:grpSpPr>
        <p:pic>
          <p:nvPicPr>
            <p:cNvPr id="13" name="Picture 12">
              <a:extLst>
                <a:ext uri="{FF2B5EF4-FFF2-40B4-BE49-F238E27FC236}">
                  <a16:creationId xmlns:a16="http://schemas.microsoft.com/office/drawing/2014/main" id="{BC954BC1-9D30-36C3-0B2B-36D72DEF256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4120" y="4250503"/>
              <a:ext cx="1536184" cy="2005683"/>
            </a:xfrm>
            <a:prstGeom prst="rect">
              <a:avLst/>
            </a:prstGeom>
          </p:spPr>
        </p:pic>
        <p:sp>
          <p:nvSpPr>
            <p:cNvPr id="2" name="Oval 1">
              <a:extLst>
                <a:ext uri="{FF2B5EF4-FFF2-40B4-BE49-F238E27FC236}">
                  <a16:creationId xmlns:a16="http://schemas.microsoft.com/office/drawing/2014/main" id="{831D1F13-B2FC-A6BB-C632-92A6818E3511}"/>
                </a:ext>
              </a:extLst>
            </p:cNvPr>
            <p:cNvSpPr/>
            <p:nvPr/>
          </p:nvSpPr>
          <p:spPr>
            <a:xfrm>
              <a:off x="1636929" y="5394302"/>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 name="Oval 2">
              <a:extLst>
                <a:ext uri="{FF2B5EF4-FFF2-40B4-BE49-F238E27FC236}">
                  <a16:creationId xmlns:a16="http://schemas.microsoft.com/office/drawing/2014/main" id="{5EC39832-D190-81AF-2EB5-65D0A0EE59E4}"/>
                </a:ext>
              </a:extLst>
            </p:cNvPr>
            <p:cNvSpPr/>
            <p:nvPr/>
          </p:nvSpPr>
          <p:spPr>
            <a:xfrm>
              <a:off x="2144564" y="5388820"/>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pic>
        <p:nvPicPr>
          <p:cNvPr id="9" name="Picture 8" descr="A hand holding a wire&#10;&#10;AI-generated content may be incorrect.">
            <a:extLst>
              <a:ext uri="{FF2B5EF4-FFF2-40B4-BE49-F238E27FC236}">
                <a16:creationId xmlns:a16="http://schemas.microsoft.com/office/drawing/2014/main" id="{F87C0BCD-E028-C37A-95CF-29B0E68BC1BA}"/>
              </a:ext>
            </a:extLst>
          </p:cNvPr>
          <p:cNvPicPr>
            <a:picLocks noChangeAspect="1"/>
          </p:cNvPicPr>
          <p:nvPr/>
        </p:nvPicPr>
        <p:blipFill>
          <a:blip r:embed="rId6">
            <a:extLst>
              <a:ext uri="{28A0092B-C50C-407E-A947-70E740481C1C}">
                <a14:useLocalDpi xmlns:a14="http://schemas.microsoft.com/office/drawing/2010/main" val="0"/>
              </a:ext>
            </a:extLst>
          </a:blip>
          <a:srcRect l="9273" t="8817" r="14538" b="37968"/>
          <a:stretch/>
        </p:blipFill>
        <p:spPr>
          <a:xfrm>
            <a:off x="3037057" y="3663259"/>
            <a:ext cx="2496921" cy="2325329"/>
          </a:xfrm>
          <a:prstGeom prst="rect">
            <a:avLst/>
          </a:prstGeom>
        </p:spPr>
      </p:pic>
      <p:grpSp>
        <p:nvGrpSpPr>
          <p:cNvPr id="4" name="Group 3">
            <a:extLst>
              <a:ext uri="{FF2B5EF4-FFF2-40B4-BE49-F238E27FC236}">
                <a16:creationId xmlns:a16="http://schemas.microsoft.com/office/drawing/2014/main" id="{7CF25A8C-FBED-18B5-224A-82524211ED64}"/>
              </a:ext>
            </a:extLst>
          </p:cNvPr>
          <p:cNvGrpSpPr/>
          <p:nvPr/>
        </p:nvGrpSpPr>
        <p:grpSpPr>
          <a:xfrm>
            <a:off x="6255351" y="1151223"/>
            <a:ext cx="2775965" cy="2153055"/>
            <a:chOff x="8603224" y="1151223"/>
            <a:chExt cx="2775965" cy="2153055"/>
          </a:xfrm>
        </p:grpSpPr>
        <p:pic>
          <p:nvPicPr>
            <p:cNvPr id="7" name="Picture 6" descr="A close up of a device&#10;&#10;AI-generated content may be incorrect.">
              <a:extLst>
                <a:ext uri="{FF2B5EF4-FFF2-40B4-BE49-F238E27FC236}">
                  <a16:creationId xmlns:a16="http://schemas.microsoft.com/office/drawing/2014/main" id="{365C2DC9-58ED-E669-D686-93BDC96C4D40}"/>
                </a:ext>
              </a:extLst>
            </p:cNvPr>
            <p:cNvPicPr>
              <a:picLocks noChangeAspect="1"/>
            </p:cNvPicPr>
            <p:nvPr/>
          </p:nvPicPr>
          <p:blipFill>
            <a:blip r:embed="rId7">
              <a:extLst>
                <a:ext uri="{28A0092B-C50C-407E-A947-70E740481C1C}">
                  <a14:useLocalDpi xmlns:a14="http://schemas.microsoft.com/office/drawing/2010/main" val="0"/>
                </a:ext>
              </a:extLst>
            </a:blip>
            <a:srcRect l="22850" t="33548" r="9300" b="8775"/>
            <a:stretch/>
          </p:blipFill>
          <p:spPr>
            <a:xfrm>
              <a:off x="8603224" y="1534471"/>
              <a:ext cx="2775965" cy="1769807"/>
            </a:xfrm>
            <a:prstGeom prst="rect">
              <a:avLst/>
            </a:prstGeom>
          </p:spPr>
        </p:pic>
        <p:cxnSp>
          <p:nvCxnSpPr>
            <p:cNvPr id="15" name="Straight Arrow Connector 14">
              <a:extLst>
                <a:ext uri="{FF2B5EF4-FFF2-40B4-BE49-F238E27FC236}">
                  <a16:creationId xmlns:a16="http://schemas.microsoft.com/office/drawing/2014/main" id="{B7991853-2EE5-CDF9-9AD6-18C086D8214C}"/>
                </a:ext>
              </a:extLst>
            </p:cNvPr>
            <p:cNvCxnSpPr>
              <a:cxnSpLocks/>
            </p:cNvCxnSpPr>
            <p:nvPr/>
          </p:nvCxnSpPr>
          <p:spPr>
            <a:xfrm flipH="1">
              <a:off x="10569677" y="1151223"/>
              <a:ext cx="673510" cy="96856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67188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0FE72D-1DDE-5355-CB9B-01E61847B61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CE969F3-65D5-C5B5-281C-8BC68B2A0FD0}"/>
              </a:ext>
            </a:extLst>
          </p:cNvPr>
          <p:cNvSpPr>
            <a:spLocks noGrp="1"/>
          </p:cNvSpPr>
          <p:nvPr>
            <p:ph type="title"/>
          </p:nvPr>
        </p:nvSpPr>
        <p:spPr>
          <a:xfrm>
            <a:off x="0" y="0"/>
            <a:ext cx="10515600" cy="681037"/>
          </a:xfrm>
        </p:spPr>
        <p:txBody>
          <a:bodyPr>
            <a:normAutofit/>
          </a:bodyPr>
          <a:lstStyle/>
          <a:p>
            <a:r>
              <a:rPr lang="en-US" sz="3200" dirty="0"/>
              <a:t>6. Lane Departure Alert</a:t>
            </a:r>
            <a:endParaRPr lang="en-GB" sz="3200" dirty="0"/>
          </a:p>
        </p:txBody>
      </p:sp>
      <p:sp>
        <p:nvSpPr>
          <p:cNvPr id="6" name="Title 1">
            <a:extLst>
              <a:ext uri="{FF2B5EF4-FFF2-40B4-BE49-F238E27FC236}">
                <a16:creationId xmlns:a16="http://schemas.microsoft.com/office/drawing/2014/main" id="{7FC2B746-4C38-7DCD-E756-20570D9A9DF6}"/>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for LDA is also found under the steering wheel cowling, but on the 14-pin connector</a:t>
            </a:r>
          </a:p>
        </p:txBody>
      </p:sp>
      <p:sp>
        <p:nvSpPr>
          <p:cNvPr id="12" name="TextBox 11">
            <a:extLst>
              <a:ext uri="{FF2B5EF4-FFF2-40B4-BE49-F238E27FC236}">
                <a16:creationId xmlns:a16="http://schemas.microsoft.com/office/drawing/2014/main" id="{1C60105E-D471-6C79-0D41-9F8A75355798}"/>
              </a:ext>
            </a:extLst>
          </p:cNvPr>
          <p:cNvSpPr txBox="1"/>
          <p:nvPr/>
        </p:nvSpPr>
        <p:spPr>
          <a:xfrm>
            <a:off x="480510" y="1691371"/>
            <a:ext cx="7111269" cy="369332"/>
          </a:xfrm>
          <a:prstGeom prst="rect">
            <a:avLst/>
          </a:prstGeom>
          <a:noFill/>
        </p:spPr>
        <p:txBody>
          <a:bodyPr wrap="square" rtlCol="0">
            <a:spAutoFit/>
          </a:bodyPr>
          <a:lstStyle/>
          <a:p>
            <a:r>
              <a:rPr lang="en-US" b="1" dirty="0"/>
              <a:t>Pin number 6 (</a:t>
            </a:r>
            <a:r>
              <a:rPr lang="en-US" b="1" dirty="0">
                <a:solidFill>
                  <a:schemeClr val="bg1"/>
                </a:solidFill>
                <a:highlight>
                  <a:srgbClr val="C0C0C0"/>
                </a:highlight>
              </a:rPr>
              <a:t>White</a:t>
            </a:r>
            <a:r>
              <a:rPr lang="en-US" b="1" dirty="0"/>
              <a:t>) = </a:t>
            </a:r>
            <a:r>
              <a:rPr lang="en-US" b="1" dirty="0">
                <a:solidFill>
                  <a:schemeClr val="accent5"/>
                </a:solidFill>
              </a:rPr>
              <a:t>Lane Departure Alert (LDA)</a:t>
            </a:r>
          </a:p>
        </p:txBody>
      </p:sp>
      <p:grpSp>
        <p:nvGrpSpPr>
          <p:cNvPr id="18" name="Group 17">
            <a:extLst>
              <a:ext uri="{FF2B5EF4-FFF2-40B4-BE49-F238E27FC236}">
                <a16:creationId xmlns:a16="http://schemas.microsoft.com/office/drawing/2014/main" id="{093CEE96-A5F9-A493-7AFC-BBA96F50B734}"/>
              </a:ext>
            </a:extLst>
          </p:cNvPr>
          <p:cNvGrpSpPr/>
          <p:nvPr/>
        </p:nvGrpSpPr>
        <p:grpSpPr>
          <a:xfrm>
            <a:off x="6471293" y="3905855"/>
            <a:ext cx="5531801" cy="2777836"/>
            <a:chOff x="6471293" y="3905855"/>
            <a:chExt cx="5531801" cy="2777836"/>
          </a:xfrm>
        </p:grpSpPr>
        <p:sp>
          <p:nvSpPr>
            <p:cNvPr id="3" name="Rectangle 2">
              <a:extLst>
                <a:ext uri="{FF2B5EF4-FFF2-40B4-BE49-F238E27FC236}">
                  <a16:creationId xmlns:a16="http://schemas.microsoft.com/office/drawing/2014/main" id="{6590A68E-D851-EAEE-AA2E-96B4078EB01E}"/>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4" name="TextBox 3">
              <a:extLst>
                <a:ext uri="{FF2B5EF4-FFF2-40B4-BE49-F238E27FC236}">
                  <a16:creationId xmlns:a16="http://schemas.microsoft.com/office/drawing/2014/main" id="{65D151A3-DAC1-F649-0815-4C61068B222F}"/>
                </a:ext>
              </a:extLst>
            </p:cNvPr>
            <p:cNvSpPr txBox="1"/>
            <p:nvPr/>
          </p:nvSpPr>
          <p:spPr>
            <a:xfrm>
              <a:off x="6648262" y="3999381"/>
              <a:ext cx="5354832" cy="738664"/>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2"/>
                </a:rPr>
                <a:t>14-pin extension harness</a:t>
              </a:r>
              <a:endParaRPr lang="en-US" sz="1400" dirty="0"/>
            </a:p>
          </p:txBody>
        </p:sp>
        <p:pic>
          <p:nvPicPr>
            <p:cNvPr id="17" name="Picture 16">
              <a:extLst>
                <a:ext uri="{FF2B5EF4-FFF2-40B4-BE49-F238E27FC236}">
                  <a16:creationId xmlns:a16="http://schemas.microsoft.com/office/drawing/2014/main" id="{D8E9BD39-00EF-88DB-B21D-81BB6ECB3EB5}"/>
                </a:ext>
              </a:extLst>
            </p:cNvPr>
            <p:cNvPicPr>
              <a:picLocks noChangeAspect="1"/>
            </p:cNvPicPr>
            <p:nvPr/>
          </p:nvPicPr>
          <p:blipFill>
            <a:blip r:embed="rId3"/>
            <a:stretch>
              <a:fillRect/>
            </a:stretch>
          </p:blipFill>
          <p:spPr>
            <a:xfrm>
              <a:off x="6648262" y="4831571"/>
              <a:ext cx="4796497" cy="1684213"/>
            </a:xfrm>
            <a:prstGeom prst="rect">
              <a:avLst/>
            </a:prstGeom>
          </p:spPr>
        </p:pic>
      </p:grpSp>
      <p:grpSp>
        <p:nvGrpSpPr>
          <p:cNvPr id="10" name="Group 9">
            <a:extLst>
              <a:ext uri="{FF2B5EF4-FFF2-40B4-BE49-F238E27FC236}">
                <a16:creationId xmlns:a16="http://schemas.microsoft.com/office/drawing/2014/main" id="{44BE3E6A-C9B9-27E1-843E-6A5E31564FA3}"/>
              </a:ext>
            </a:extLst>
          </p:cNvPr>
          <p:cNvGrpSpPr/>
          <p:nvPr/>
        </p:nvGrpSpPr>
        <p:grpSpPr>
          <a:xfrm>
            <a:off x="847989" y="3258845"/>
            <a:ext cx="2050203" cy="2332707"/>
            <a:chOff x="454700" y="4183077"/>
            <a:chExt cx="2050203" cy="2332707"/>
          </a:xfrm>
        </p:grpSpPr>
        <p:pic>
          <p:nvPicPr>
            <p:cNvPr id="8" name="Picture 7">
              <a:extLst>
                <a:ext uri="{FF2B5EF4-FFF2-40B4-BE49-F238E27FC236}">
                  <a16:creationId xmlns:a16="http://schemas.microsoft.com/office/drawing/2014/main" id="{EF8A8CEF-539E-7F97-D451-3700AD688C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700" y="4183077"/>
              <a:ext cx="2050203" cy="2332707"/>
            </a:xfrm>
            <a:prstGeom prst="rect">
              <a:avLst/>
            </a:prstGeom>
          </p:spPr>
        </p:pic>
        <p:sp>
          <p:nvSpPr>
            <p:cNvPr id="2" name="Oval 1">
              <a:extLst>
                <a:ext uri="{FF2B5EF4-FFF2-40B4-BE49-F238E27FC236}">
                  <a16:creationId xmlns:a16="http://schemas.microsoft.com/office/drawing/2014/main" id="{1099D924-3F47-5EA8-7715-617052590684}"/>
                </a:ext>
              </a:extLst>
            </p:cNvPr>
            <p:cNvSpPr/>
            <p:nvPr/>
          </p:nvSpPr>
          <p:spPr>
            <a:xfrm>
              <a:off x="1775076" y="5321939"/>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A2F79EBA-E04F-8822-AE53-F91781EC1801}"/>
              </a:ext>
            </a:extLst>
          </p:cNvPr>
          <p:cNvGrpSpPr/>
          <p:nvPr/>
        </p:nvGrpSpPr>
        <p:grpSpPr>
          <a:xfrm>
            <a:off x="6759676" y="1123311"/>
            <a:ext cx="2775965" cy="2305689"/>
            <a:chOff x="8155856" y="681037"/>
            <a:chExt cx="2775965" cy="2305689"/>
          </a:xfrm>
        </p:grpSpPr>
        <p:pic>
          <p:nvPicPr>
            <p:cNvPr id="7" name="Picture 6" descr="A close up of a device&#10;&#10;AI-generated content may be incorrect.">
              <a:extLst>
                <a:ext uri="{FF2B5EF4-FFF2-40B4-BE49-F238E27FC236}">
                  <a16:creationId xmlns:a16="http://schemas.microsoft.com/office/drawing/2014/main" id="{63D49696-CED5-8A2D-2976-7C120C6BD80F}"/>
                </a:ext>
              </a:extLst>
            </p:cNvPr>
            <p:cNvPicPr>
              <a:picLocks noChangeAspect="1"/>
            </p:cNvPicPr>
            <p:nvPr/>
          </p:nvPicPr>
          <p:blipFill>
            <a:blip r:embed="rId5">
              <a:extLst>
                <a:ext uri="{28A0092B-C50C-407E-A947-70E740481C1C}">
                  <a14:useLocalDpi xmlns:a14="http://schemas.microsoft.com/office/drawing/2010/main" val="0"/>
                </a:ext>
              </a:extLst>
            </a:blip>
            <a:srcRect l="22850" t="33548" r="9300" b="8775"/>
            <a:stretch/>
          </p:blipFill>
          <p:spPr>
            <a:xfrm>
              <a:off x="8155856" y="1216919"/>
              <a:ext cx="2775965" cy="1769807"/>
            </a:xfrm>
            <a:prstGeom prst="rect">
              <a:avLst/>
            </a:prstGeom>
          </p:spPr>
        </p:pic>
        <p:cxnSp>
          <p:nvCxnSpPr>
            <p:cNvPr id="9" name="Straight Arrow Connector 8">
              <a:extLst>
                <a:ext uri="{FF2B5EF4-FFF2-40B4-BE49-F238E27FC236}">
                  <a16:creationId xmlns:a16="http://schemas.microsoft.com/office/drawing/2014/main" id="{A9DF309F-1DF1-3766-3B62-2FC87A70F22F}"/>
                </a:ext>
              </a:extLst>
            </p:cNvPr>
            <p:cNvCxnSpPr>
              <a:cxnSpLocks/>
            </p:cNvCxnSpPr>
            <p:nvPr/>
          </p:nvCxnSpPr>
          <p:spPr>
            <a:xfrm flipH="1">
              <a:off x="9134167" y="681037"/>
              <a:ext cx="673510" cy="96856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pic>
        <p:nvPicPr>
          <p:cNvPr id="13" name="Picture 12" descr="A hand holding a plugged into a computer&#10;&#10;AI-generated content may be incorrect.">
            <a:extLst>
              <a:ext uri="{FF2B5EF4-FFF2-40B4-BE49-F238E27FC236}">
                <a16:creationId xmlns:a16="http://schemas.microsoft.com/office/drawing/2014/main" id="{9E364119-77EE-A215-43D3-58F77EE958B5}"/>
              </a:ext>
            </a:extLst>
          </p:cNvPr>
          <p:cNvPicPr>
            <a:picLocks noChangeAspect="1"/>
          </p:cNvPicPr>
          <p:nvPr/>
        </p:nvPicPr>
        <p:blipFill>
          <a:blip r:embed="rId6">
            <a:extLst>
              <a:ext uri="{28A0092B-C50C-407E-A947-70E740481C1C}">
                <a14:useLocalDpi xmlns:a14="http://schemas.microsoft.com/office/drawing/2010/main" val="0"/>
              </a:ext>
            </a:extLst>
          </a:blip>
          <a:srcRect l="27060" t="32688" r="23524" b="30912"/>
          <a:stretch/>
        </p:blipFill>
        <p:spPr>
          <a:xfrm>
            <a:off x="3274862" y="3502852"/>
            <a:ext cx="2129704" cy="2091706"/>
          </a:xfrm>
          <a:prstGeom prst="rect">
            <a:avLst/>
          </a:prstGeom>
        </p:spPr>
      </p:pic>
    </p:spTree>
    <p:extLst>
      <p:ext uri="{BB962C8B-B14F-4D97-AF65-F5344CB8AC3E}">
        <p14:creationId xmlns:p14="http://schemas.microsoft.com/office/powerpoint/2010/main" val="1441551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1979F0-2DCC-AE7A-03C3-7547716233ED}"/>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2C9CEC3C-095C-575A-D3D1-BAEEA958DB4B}"/>
              </a:ext>
            </a:extLst>
          </p:cNvPr>
          <p:cNvSpPr>
            <a:spLocks noGrp="1"/>
          </p:cNvSpPr>
          <p:nvPr>
            <p:ph type="title"/>
          </p:nvPr>
        </p:nvSpPr>
        <p:spPr>
          <a:xfrm>
            <a:off x="0" y="0"/>
            <a:ext cx="10515600" cy="681037"/>
          </a:xfrm>
        </p:spPr>
        <p:txBody>
          <a:bodyPr>
            <a:normAutofit/>
          </a:bodyPr>
          <a:lstStyle/>
          <a:p>
            <a:r>
              <a:rPr lang="en-US" sz="3200" dirty="0"/>
              <a:t>7. iMT, ESC, Auto Stop/Start</a:t>
            </a:r>
            <a:endParaRPr lang="en-GB" sz="3200" dirty="0"/>
          </a:p>
        </p:txBody>
      </p:sp>
      <p:sp>
        <p:nvSpPr>
          <p:cNvPr id="6" name="Title 1">
            <a:extLst>
              <a:ext uri="{FF2B5EF4-FFF2-40B4-BE49-F238E27FC236}">
                <a16:creationId xmlns:a16="http://schemas.microsoft.com/office/drawing/2014/main" id="{BB21B0F7-B454-5414-C24A-04FC2EC9A50C}"/>
              </a:ext>
            </a:extLst>
          </p:cNvPr>
          <p:cNvSpPr txBox="1">
            <a:spLocks/>
          </p:cNvSpPr>
          <p:nvPr/>
        </p:nvSpPr>
        <p:spPr>
          <a:xfrm>
            <a:off x="0" y="550856"/>
            <a:ext cx="9469582"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iMT, ESC, and Auto Stop/Start is found under the centre console</a:t>
            </a:r>
          </a:p>
          <a:p>
            <a:r>
              <a:rPr lang="en-US" sz="1800" i="1" dirty="0"/>
              <a:t>(plugged into the iMT/ESC/Auto stop start button)</a:t>
            </a:r>
          </a:p>
        </p:txBody>
      </p:sp>
      <p:sp>
        <p:nvSpPr>
          <p:cNvPr id="2" name="TextBox 1">
            <a:extLst>
              <a:ext uri="{FF2B5EF4-FFF2-40B4-BE49-F238E27FC236}">
                <a16:creationId xmlns:a16="http://schemas.microsoft.com/office/drawing/2014/main" id="{68FCD851-C104-5A91-0928-700D44DC2B01}"/>
              </a:ext>
            </a:extLst>
          </p:cNvPr>
          <p:cNvSpPr txBox="1"/>
          <p:nvPr/>
        </p:nvSpPr>
        <p:spPr>
          <a:xfrm>
            <a:off x="416156" y="1639321"/>
            <a:ext cx="10086038" cy="923330"/>
          </a:xfrm>
          <a:prstGeom prst="rect">
            <a:avLst/>
          </a:prstGeom>
          <a:noFill/>
        </p:spPr>
        <p:txBody>
          <a:bodyPr wrap="square" rtlCol="0">
            <a:spAutoFit/>
          </a:bodyPr>
          <a:lstStyle/>
          <a:p>
            <a:r>
              <a:rPr lang="en-US" b="1" dirty="0"/>
              <a:t>Pin number 8 (Black) = </a:t>
            </a:r>
            <a:r>
              <a:rPr lang="en-US" b="1" dirty="0">
                <a:solidFill>
                  <a:schemeClr val="accent5"/>
                </a:solidFill>
              </a:rPr>
              <a:t>iMT</a:t>
            </a:r>
          </a:p>
          <a:p>
            <a:r>
              <a:rPr lang="en-US" b="1" dirty="0"/>
              <a:t>Pin number 7 (</a:t>
            </a:r>
            <a:r>
              <a:rPr lang="en-US" b="1" dirty="0">
                <a:solidFill>
                  <a:schemeClr val="accent5"/>
                </a:solidFill>
              </a:rPr>
              <a:t>Purple</a:t>
            </a:r>
            <a:r>
              <a:rPr lang="en-US" b="1" dirty="0"/>
              <a:t>) = </a:t>
            </a:r>
            <a:r>
              <a:rPr lang="en-US" b="1" dirty="0">
                <a:solidFill>
                  <a:schemeClr val="accent5"/>
                </a:solidFill>
              </a:rPr>
              <a:t>Stability/Traction Control (ESC)</a:t>
            </a:r>
          </a:p>
          <a:p>
            <a:r>
              <a:rPr lang="en-US" b="1" dirty="0"/>
              <a:t>Pin number 6 (Black) = </a:t>
            </a:r>
            <a:r>
              <a:rPr lang="en-US" b="1" dirty="0">
                <a:solidFill>
                  <a:schemeClr val="accent5"/>
                </a:solidFill>
              </a:rPr>
              <a:t>Auto stop/start (ASS)</a:t>
            </a:r>
          </a:p>
        </p:txBody>
      </p:sp>
      <p:grpSp>
        <p:nvGrpSpPr>
          <p:cNvPr id="3" name="Group 2">
            <a:extLst>
              <a:ext uri="{FF2B5EF4-FFF2-40B4-BE49-F238E27FC236}">
                <a16:creationId xmlns:a16="http://schemas.microsoft.com/office/drawing/2014/main" id="{C895B7A6-102D-0251-733C-943A5078ECE5}"/>
              </a:ext>
            </a:extLst>
          </p:cNvPr>
          <p:cNvGrpSpPr/>
          <p:nvPr/>
        </p:nvGrpSpPr>
        <p:grpSpPr>
          <a:xfrm>
            <a:off x="2969304" y="3429000"/>
            <a:ext cx="2001835" cy="2479841"/>
            <a:chOff x="0" y="0"/>
            <a:chExt cx="2009954" cy="2518914"/>
          </a:xfrm>
        </p:grpSpPr>
        <p:pic>
          <p:nvPicPr>
            <p:cNvPr id="7" name="Picture 6">
              <a:extLst>
                <a:ext uri="{FF2B5EF4-FFF2-40B4-BE49-F238E27FC236}">
                  <a16:creationId xmlns:a16="http://schemas.microsoft.com/office/drawing/2014/main" id="{9EBE4CA1-3DCA-CDF8-4023-3094028B0C44}"/>
                </a:ext>
              </a:extLst>
            </p:cNvPr>
            <p:cNvPicPr>
              <a:picLocks noChangeAspect="1"/>
            </p:cNvPicPr>
            <p:nvPr/>
          </p:nvPicPr>
          <p:blipFill rotWithShape="1">
            <a:blip r:embed="rId2">
              <a:extLst>
                <a:ext uri="{28A0092B-C50C-407E-A947-70E740481C1C}">
                  <a14:useLocalDpi xmlns:a14="http://schemas.microsoft.com/office/drawing/2010/main" val="0"/>
                </a:ext>
              </a:extLst>
            </a:blip>
            <a:srcRect l="39336" t="35162" r="34020" b="39794"/>
            <a:stretch/>
          </p:blipFill>
          <p:spPr>
            <a:xfrm>
              <a:off x="0" y="0"/>
              <a:ext cx="2009954" cy="2518914"/>
            </a:xfrm>
            <a:prstGeom prst="rect">
              <a:avLst/>
            </a:prstGeom>
          </p:spPr>
        </p:pic>
        <p:sp>
          <p:nvSpPr>
            <p:cNvPr id="8" name="TextBox 39">
              <a:extLst>
                <a:ext uri="{FF2B5EF4-FFF2-40B4-BE49-F238E27FC236}">
                  <a16:creationId xmlns:a16="http://schemas.microsoft.com/office/drawing/2014/main" id="{8C2BE042-9446-4AB3-9AA2-90AB1471D0D7}"/>
                </a:ext>
              </a:extLst>
            </p:cNvPr>
            <p:cNvSpPr txBox="1"/>
            <p:nvPr/>
          </p:nvSpPr>
          <p:spPr>
            <a:xfrm>
              <a:off x="453191" y="1027034"/>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4</a:t>
              </a:r>
            </a:p>
          </p:txBody>
        </p:sp>
        <p:sp>
          <p:nvSpPr>
            <p:cNvPr id="9" name="TextBox 40">
              <a:extLst>
                <a:ext uri="{FF2B5EF4-FFF2-40B4-BE49-F238E27FC236}">
                  <a16:creationId xmlns:a16="http://schemas.microsoft.com/office/drawing/2014/main" id="{DF86D3F8-9D3B-4A96-BDA9-E0103F463744}"/>
                </a:ext>
              </a:extLst>
            </p:cNvPr>
            <p:cNvSpPr txBox="1"/>
            <p:nvPr/>
          </p:nvSpPr>
          <p:spPr>
            <a:xfrm>
              <a:off x="707237" y="1029778"/>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3</a:t>
              </a:r>
            </a:p>
          </p:txBody>
        </p:sp>
        <p:sp>
          <p:nvSpPr>
            <p:cNvPr id="10" name="TextBox 41">
              <a:extLst>
                <a:ext uri="{FF2B5EF4-FFF2-40B4-BE49-F238E27FC236}">
                  <a16:creationId xmlns:a16="http://schemas.microsoft.com/office/drawing/2014/main" id="{C3954225-766E-499D-90D9-8EDEA0BCFDAF}"/>
                </a:ext>
              </a:extLst>
            </p:cNvPr>
            <p:cNvSpPr txBox="1"/>
            <p:nvPr/>
          </p:nvSpPr>
          <p:spPr>
            <a:xfrm>
              <a:off x="969814" y="1038261"/>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2</a:t>
              </a:r>
            </a:p>
          </p:txBody>
        </p:sp>
        <p:sp>
          <p:nvSpPr>
            <p:cNvPr id="11" name="TextBox 42">
              <a:extLst>
                <a:ext uri="{FF2B5EF4-FFF2-40B4-BE49-F238E27FC236}">
                  <a16:creationId xmlns:a16="http://schemas.microsoft.com/office/drawing/2014/main" id="{D9702C4F-7C37-4709-966C-20D8F44FF06F}"/>
                </a:ext>
              </a:extLst>
            </p:cNvPr>
            <p:cNvSpPr txBox="1"/>
            <p:nvPr/>
          </p:nvSpPr>
          <p:spPr>
            <a:xfrm>
              <a:off x="1220782" y="1035045"/>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1</a:t>
              </a:r>
            </a:p>
          </p:txBody>
        </p:sp>
        <p:sp>
          <p:nvSpPr>
            <p:cNvPr id="12" name="TextBox 43">
              <a:extLst>
                <a:ext uri="{FF2B5EF4-FFF2-40B4-BE49-F238E27FC236}">
                  <a16:creationId xmlns:a16="http://schemas.microsoft.com/office/drawing/2014/main" id="{21944E20-6C5D-43B1-B954-A1DF7ADEF800}"/>
                </a:ext>
              </a:extLst>
            </p:cNvPr>
            <p:cNvSpPr txBox="1"/>
            <p:nvPr/>
          </p:nvSpPr>
          <p:spPr>
            <a:xfrm>
              <a:off x="401103" y="1765303"/>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8</a:t>
              </a:r>
            </a:p>
          </p:txBody>
        </p:sp>
        <p:sp>
          <p:nvSpPr>
            <p:cNvPr id="13" name="TextBox 44">
              <a:extLst>
                <a:ext uri="{FF2B5EF4-FFF2-40B4-BE49-F238E27FC236}">
                  <a16:creationId xmlns:a16="http://schemas.microsoft.com/office/drawing/2014/main" id="{B175CBAB-19D2-44D8-B448-BA43185E0D86}"/>
                </a:ext>
              </a:extLst>
            </p:cNvPr>
            <p:cNvSpPr txBox="1"/>
            <p:nvPr/>
          </p:nvSpPr>
          <p:spPr>
            <a:xfrm>
              <a:off x="668617" y="1773643"/>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7</a:t>
              </a:r>
            </a:p>
          </p:txBody>
        </p:sp>
        <p:sp>
          <p:nvSpPr>
            <p:cNvPr id="14" name="TextBox 45">
              <a:extLst>
                <a:ext uri="{FF2B5EF4-FFF2-40B4-BE49-F238E27FC236}">
                  <a16:creationId xmlns:a16="http://schemas.microsoft.com/office/drawing/2014/main" id="{3C22A97F-C01C-43BF-962A-C8A46469D403}"/>
                </a:ext>
              </a:extLst>
            </p:cNvPr>
            <p:cNvSpPr txBox="1"/>
            <p:nvPr/>
          </p:nvSpPr>
          <p:spPr>
            <a:xfrm>
              <a:off x="919585" y="1783264"/>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6</a:t>
              </a:r>
            </a:p>
          </p:txBody>
        </p:sp>
        <p:sp>
          <p:nvSpPr>
            <p:cNvPr id="15" name="TextBox 46">
              <a:extLst>
                <a:ext uri="{FF2B5EF4-FFF2-40B4-BE49-F238E27FC236}">
                  <a16:creationId xmlns:a16="http://schemas.microsoft.com/office/drawing/2014/main" id="{B8999553-A5FC-48BE-A51D-F5B2FAB8EAE2}"/>
                </a:ext>
              </a:extLst>
            </p:cNvPr>
            <p:cNvSpPr txBox="1"/>
            <p:nvPr/>
          </p:nvSpPr>
          <p:spPr>
            <a:xfrm>
              <a:off x="1183761" y="1786464"/>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5</a:t>
              </a:r>
            </a:p>
          </p:txBody>
        </p:sp>
      </p:grpSp>
      <p:sp>
        <p:nvSpPr>
          <p:cNvPr id="16" name="Rectangle 15">
            <a:extLst>
              <a:ext uri="{FF2B5EF4-FFF2-40B4-BE49-F238E27FC236}">
                <a16:creationId xmlns:a16="http://schemas.microsoft.com/office/drawing/2014/main" id="{05A882E0-399B-882C-B0EE-5848BF53990C}"/>
              </a:ext>
            </a:extLst>
          </p:cNvPr>
          <p:cNvSpPr/>
          <p:nvPr/>
        </p:nvSpPr>
        <p:spPr>
          <a:xfrm>
            <a:off x="7866574" y="5700889"/>
            <a:ext cx="4150374" cy="1035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sz="1400" dirty="0"/>
              <a:t>This 8-pin connector is:</a:t>
            </a:r>
          </a:p>
          <a:p>
            <a:endParaRPr lang="en-US" sz="1400" dirty="0"/>
          </a:p>
          <a:p>
            <a:r>
              <a:rPr lang="en-US" sz="1400" dirty="0"/>
              <a:t>Plug: Tokai Rika 4A1330-000 (Toyota 90980-12910)</a:t>
            </a:r>
          </a:p>
          <a:p>
            <a:r>
              <a:rPr lang="en-US" sz="1400" dirty="0"/>
              <a:t>Socket: Tokai Rika 4B1160-000</a:t>
            </a:r>
          </a:p>
        </p:txBody>
      </p:sp>
      <p:pic>
        <p:nvPicPr>
          <p:cNvPr id="4" name="Picture 3">
            <a:extLst>
              <a:ext uri="{FF2B5EF4-FFF2-40B4-BE49-F238E27FC236}">
                <a16:creationId xmlns:a16="http://schemas.microsoft.com/office/drawing/2014/main" id="{B2EC8FBA-B2EF-A577-F391-EA4A6DD3746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5401" b="23530"/>
          <a:stretch/>
        </p:blipFill>
        <p:spPr>
          <a:xfrm>
            <a:off x="5599826" y="3565766"/>
            <a:ext cx="2895950" cy="1946605"/>
          </a:xfrm>
          <a:prstGeom prst="rect">
            <a:avLst/>
          </a:prstGeom>
        </p:spPr>
      </p:pic>
    </p:spTree>
    <p:extLst>
      <p:ext uri="{BB962C8B-B14F-4D97-AF65-F5344CB8AC3E}">
        <p14:creationId xmlns:p14="http://schemas.microsoft.com/office/powerpoint/2010/main" val="1267271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628AC-7439-7FDF-3641-38062821CA0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25B2D2A-818A-E5A3-A7BE-BE96C61C1385}"/>
              </a:ext>
            </a:extLst>
          </p:cNvPr>
          <p:cNvSpPr>
            <a:spLocks noGrp="1"/>
          </p:cNvSpPr>
          <p:nvPr>
            <p:ph type="title"/>
          </p:nvPr>
        </p:nvSpPr>
        <p:spPr>
          <a:xfrm>
            <a:off x="0" y="0"/>
            <a:ext cx="10515600" cy="681037"/>
          </a:xfrm>
        </p:spPr>
        <p:txBody>
          <a:bodyPr>
            <a:normAutofit/>
          </a:bodyPr>
          <a:lstStyle/>
          <a:p>
            <a:r>
              <a:rPr lang="en-US" sz="3200" dirty="0"/>
              <a:t>8. Sport / Track Mode</a:t>
            </a:r>
            <a:endParaRPr lang="en-GB" sz="3200" dirty="0"/>
          </a:p>
        </p:txBody>
      </p:sp>
      <p:sp>
        <p:nvSpPr>
          <p:cNvPr id="6" name="Title 1">
            <a:extLst>
              <a:ext uri="{FF2B5EF4-FFF2-40B4-BE49-F238E27FC236}">
                <a16:creationId xmlns:a16="http://schemas.microsoft.com/office/drawing/2014/main" id="{8691E7A3-AD1E-518B-7177-482FA7C7DE57}"/>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Sport/Track mode select is found under the centre console</a:t>
            </a:r>
          </a:p>
          <a:p>
            <a:r>
              <a:rPr lang="en-US" sz="1800" i="1" dirty="0"/>
              <a:t>(plugged into the drive mode rotary button) </a:t>
            </a:r>
          </a:p>
        </p:txBody>
      </p:sp>
      <p:grpSp>
        <p:nvGrpSpPr>
          <p:cNvPr id="2" name="Group 1">
            <a:extLst>
              <a:ext uri="{FF2B5EF4-FFF2-40B4-BE49-F238E27FC236}">
                <a16:creationId xmlns:a16="http://schemas.microsoft.com/office/drawing/2014/main" id="{3F84B4F8-7C43-4E1D-0ABD-B2C40F80FD0A}"/>
              </a:ext>
            </a:extLst>
          </p:cNvPr>
          <p:cNvGrpSpPr/>
          <p:nvPr/>
        </p:nvGrpSpPr>
        <p:grpSpPr>
          <a:xfrm>
            <a:off x="445554" y="4250144"/>
            <a:ext cx="1978992" cy="2199678"/>
            <a:chOff x="0" y="0"/>
            <a:chExt cx="2259965" cy="2485425"/>
          </a:xfrm>
        </p:grpSpPr>
        <p:pic>
          <p:nvPicPr>
            <p:cNvPr id="3" name="Picture 2">
              <a:extLst>
                <a:ext uri="{FF2B5EF4-FFF2-40B4-BE49-F238E27FC236}">
                  <a16:creationId xmlns:a16="http://schemas.microsoft.com/office/drawing/2014/main" id="{6EDCB7E0-D578-5D6C-BDBB-46A2A353B1F9}"/>
                </a:ext>
              </a:extLst>
            </p:cNvPr>
            <p:cNvPicPr>
              <a:picLocks noChangeAspect="1"/>
            </p:cNvPicPr>
            <p:nvPr/>
          </p:nvPicPr>
          <p:blipFill rotWithShape="1">
            <a:blip r:embed="rId3">
              <a:extLst>
                <a:ext uri="{28A0092B-C50C-407E-A947-70E740481C1C}">
                  <a14:useLocalDpi xmlns:a14="http://schemas.microsoft.com/office/drawing/2010/main" val="0"/>
                </a:ext>
              </a:extLst>
            </a:blip>
            <a:srcRect l="37050" t="45810" r="40194" b="35420"/>
            <a:stretch/>
          </p:blipFill>
          <p:spPr>
            <a:xfrm>
              <a:off x="0" y="0"/>
              <a:ext cx="2259965" cy="2485425"/>
            </a:xfrm>
            <a:prstGeom prst="rect">
              <a:avLst/>
            </a:prstGeom>
          </p:spPr>
        </p:pic>
        <p:sp>
          <p:nvSpPr>
            <p:cNvPr id="7" name="TextBox 47">
              <a:extLst>
                <a:ext uri="{FF2B5EF4-FFF2-40B4-BE49-F238E27FC236}">
                  <a16:creationId xmlns:a16="http://schemas.microsoft.com/office/drawing/2014/main" id="{8894AB8C-19A7-47C6-8DB3-B48C1358C2FD}"/>
                </a:ext>
              </a:extLst>
            </p:cNvPr>
            <p:cNvSpPr txBox="1"/>
            <p:nvPr/>
          </p:nvSpPr>
          <p:spPr>
            <a:xfrm>
              <a:off x="419333" y="846290"/>
              <a:ext cx="14507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1</a:t>
              </a:r>
            </a:p>
          </p:txBody>
        </p:sp>
        <p:sp>
          <p:nvSpPr>
            <p:cNvPr id="8" name="TextBox 48">
              <a:extLst>
                <a:ext uri="{FF2B5EF4-FFF2-40B4-BE49-F238E27FC236}">
                  <a16:creationId xmlns:a16="http://schemas.microsoft.com/office/drawing/2014/main" id="{369819BE-84AC-409D-9906-51020E16D667}"/>
                </a:ext>
              </a:extLst>
            </p:cNvPr>
            <p:cNvSpPr txBox="1"/>
            <p:nvPr/>
          </p:nvSpPr>
          <p:spPr>
            <a:xfrm>
              <a:off x="615188" y="846504"/>
              <a:ext cx="128515"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2</a:t>
              </a:r>
            </a:p>
          </p:txBody>
        </p:sp>
        <p:sp>
          <p:nvSpPr>
            <p:cNvPr id="9" name="TextBox 49">
              <a:extLst>
                <a:ext uri="{FF2B5EF4-FFF2-40B4-BE49-F238E27FC236}">
                  <a16:creationId xmlns:a16="http://schemas.microsoft.com/office/drawing/2014/main" id="{491F6802-282C-4533-A9D7-20AED6F1D902}"/>
                </a:ext>
              </a:extLst>
            </p:cNvPr>
            <p:cNvSpPr txBox="1"/>
            <p:nvPr/>
          </p:nvSpPr>
          <p:spPr>
            <a:xfrm>
              <a:off x="804517" y="848514"/>
              <a:ext cx="13935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3</a:t>
              </a:r>
            </a:p>
          </p:txBody>
        </p:sp>
        <p:sp>
          <p:nvSpPr>
            <p:cNvPr id="10" name="TextBox 50">
              <a:extLst>
                <a:ext uri="{FF2B5EF4-FFF2-40B4-BE49-F238E27FC236}">
                  <a16:creationId xmlns:a16="http://schemas.microsoft.com/office/drawing/2014/main" id="{EA6D20AE-D9D9-43CC-B4BA-803472DC9DAA}"/>
                </a:ext>
              </a:extLst>
            </p:cNvPr>
            <p:cNvSpPr txBox="1"/>
            <p:nvPr/>
          </p:nvSpPr>
          <p:spPr>
            <a:xfrm>
              <a:off x="992368" y="850071"/>
              <a:ext cx="135424"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4</a:t>
              </a:r>
            </a:p>
          </p:txBody>
        </p:sp>
        <p:sp>
          <p:nvSpPr>
            <p:cNvPr id="11" name="TextBox 51">
              <a:extLst>
                <a:ext uri="{FF2B5EF4-FFF2-40B4-BE49-F238E27FC236}">
                  <a16:creationId xmlns:a16="http://schemas.microsoft.com/office/drawing/2014/main" id="{6CD908B9-BBF9-4F58-A614-6378BB4CA97C}"/>
                </a:ext>
              </a:extLst>
            </p:cNvPr>
            <p:cNvSpPr txBox="1"/>
            <p:nvPr/>
          </p:nvSpPr>
          <p:spPr>
            <a:xfrm>
              <a:off x="1184303" y="853387"/>
              <a:ext cx="146107"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5</a:t>
              </a:r>
            </a:p>
          </p:txBody>
        </p:sp>
        <p:sp>
          <p:nvSpPr>
            <p:cNvPr id="12" name="TextBox 52">
              <a:extLst>
                <a:ext uri="{FF2B5EF4-FFF2-40B4-BE49-F238E27FC236}">
                  <a16:creationId xmlns:a16="http://schemas.microsoft.com/office/drawing/2014/main" id="{4ED3FB00-1061-4430-82BA-287AAA4F6D01}"/>
                </a:ext>
              </a:extLst>
            </p:cNvPr>
            <p:cNvSpPr txBox="1"/>
            <p:nvPr/>
          </p:nvSpPr>
          <p:spPr>
            <a:xfrm>
              <a:off x="1374144" y="855836"/>
              <a:ext cx="136968"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6</a:t>
              </a:r>
            </a:p>
          </p:txBody>
        </p:sp>
        <p:sp>
          <p:nvSpPr>
            <p:cNvPr id="13" name="TextBox 53">
              <a:extLst>
                <a:ext uri="{FF2B5EF4-FFF2-40B4-BE49-F238E27FC236}">
                  <a16:creationId xmlns:a16="http://schemas.microsoft.com/office/drawing/2014/main" id="{3DFF23B5-6147-41BA-89A5-34DB29954B6B}"/>
                </a:ext>
              </a:extLst>
            </p:cNvPr>
            <p:cNvSpPr txBox="1"/>
            <p:nvPr/>
          </p:nvSpPr>
          <p:spPr>
            <a:xfrm>
              <a:off x="1578076" y="860803"/>
              <a:ext cx="124222"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7</a:t>
              </a:r>
            </a:p>
          </p:txBody>
        </p:sp>
        <p:sp>
          <p:nvSpPr>
            <p:cNvPr id="14" name="TextBox 54">
              <a:extLst>
                <a:ext uri="{FF2B5EF4-FFF2-40B4-BE49-F238E27FC236}">
                  <a16:creationId xmlns:a16="http://schemas.microsoft.com/office/drawing/2014/main" id="{5C93A850-3025-4C22-B9C1-1197495973E7}"/>
                </a:ext>
              </a:extLst>
            </p:cNvPr>
            <p:cNvSpPr txBox="1"/>
            <p:nvPr/>
          </p:nvSpPr>
          <p:spPr>
            <a:xfrm>
              <a:off x="1756498" y="863118"/>
              <a:ext cx="147686"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dirty="0"/>
                <a:t>8</a:t>
              </a:r>
            </a:p>
          </p:txBody>
        </p:sp>
      </p:grpSp>
      <p:sp>
        <p:nvSpPr>
          <p:cNvPr id="15" name="TextBox 14">
            <a:extLst>
              <a:ext uri="{FF2B5EF4-FFF2-40B4-BE49-F238E27FC236}">
                <a16:creationId xmlns:a16="http://schemas.microsoft.com/office/drawing/2014/main" id="{3592497E-E8C6-B9D1-8298-018ED5F1CE32}"/>
              </a:ext>
            </a:extLst>
          </p:cNvPr>
          <p:cNvSpPr txBox="1"/>
          <p:nvPr/>
        </p:nvSpPr>
        <p:spPr>
          <a:xfrm>
            <a:off x="332580" y="1479045"/>
            <a:ext cx="11443784" cy="1754326"/>
          </a:xfrm>
          <a:prstGeom prst="rect">
            <a:avLst/>
          </a:prstGeom>
          <a:noFill/>
        </p:spPr>
        <p:txBody>
          <a:bodyPr wrap="square" rtlCol="0">
            <a:spAutoFit/>
          </a:bodyPr>
          <a:lstStyle/>
          <a:p>
            <a:r>
              <a:rPr lang="en-US" b="1" dirty="0"/>
              <a:t>Pin number 4 (</a:t>
            </a:r>
            <a:r>
              <a:rPr lang="en-US" b="1" dirty="0">
                <a:solidFill>
                  <a:schemeClr val="accent6"/>
                </a:solidFill>
              </a:rPr>
              <a:t>Green</a:t>
            </a:r>
            <a:r>
              <a:rPr lang="en-US" b="1" dirty="0"/>
              <a:t>) = </a:t>
            </a:r>
            <a:r>
              <a:rPr lang="en-US" b="1" dirty="0">
                <a:solidFill>
                  <a:schemeClr val="accent5"/>
                </a:solidFill>
              </a:rPr>
              <a:t>Sport (SPRT)</a:t>
            </a:r>
          </a:p>
          <a:p>
            <a:r>
              <a:rPr lang="en-US" b="1" dirty="0"/>
              <a:t>Pin number 6 (</a:t>
            </a:r>
            <a:r>
              <a:rPr lang="en-US" b="1" dirty="0">
                <a:solidFill>
                  <a:srgbClr val="FF0000"/>
                </a:solidFill>
              </a:rPr>
              <a:t>Red</a:t>
            </a:r>
            <a:r>
              <a:rPr lang="en-US" b="1" dirty="0"/>
              <a:t>) = </a:t>
            </a:r>
            <a:r>
              <a:rPr lang="en-US" b="1" dirty="0">
                <a:solidFill>
                  <a:schemeClr val="accent5"/>
                </a:solidFill>
              </a:rPr>
              <a:t>Track (TRCK)</a:t>
            </a:r>
          </a:p>
          <a:p>
            <a:r>
              <a:rPr lang="en-US" dirty="0"/>
              <a:t>(Note pins 1 and 8 are unpopulated in the plug but still counted here)</a:t>
            </a:r>
            <a:endParaRPr lang="en-US" b="1" dirty="0">
              <a:solidFill>
                <a:schemeClr val="accent5"/>
              </a:solidFill>
            </a:endParaRPr>
          </a:p>
          <a:p>
            <a:endParaRPr lang="en-US" b="1" dirty="0"/>
          </a:p>
          <a:p>
            <a:r>
              <a:rPr lang="en-US" dirty="0"/>
              <a:t>You can wire both sport and track into the controller and use the slide switch on the PCB to choose between them. The slide switch must be in the appropriate position if you decide to wire only Sport </a:t>
            </a:r>
            <a:r>
              <a:rPr lang="en-US" i="1" dirty="0"/>
              <a:t>or </a:t>
            </a:r>
            <a:r>
              <a:rPr lang="en-US" dirty="0"/>
              <a:t>Track.</a:t>
            </a:r>
          </a:p>
        </p:txBody>
      </p:sp>
      <p:grpSp>
        <p:nvGrpSpPr>
          <p:cNvPr id="24" name="Group 23">
            <a:extLst>
              <a:ext uri="{FF2B5EF4-FFF2-40B4-BE49-F238E27FC236}">
                <a16:creationId xmlns:a16="http://schemas.microsoft.com/office/drawing/2014/main" id="{F673B199-B658-8C43-899C-7CF0BFEB3FFA}"/>
              </a:ext>
            </a:extLst>
          </p:cNvPr>
          <p:cNvGrpSpPr/>
          <p:nvPr/>
        </p:nvGrpSpPr>
        <p:grpSpPr>
          <a:xfrm>
            <a:off x="6485148" y="3961065"/>
            <a:ext cx="5531801" cy="2777836"/>
            <a:chOff x="6471293" y="3905855"/>
            <a:chExt cx="5531801" cy="2777836"/>
          </a:xfrm>
        </p:grpSpPr>
        <p:sp>
          <p:nvSpPr>
            <p:cNvPr id="19" name="Rectangle 18">
              <a:extLst>
                <a:ext uri="{FF2B5EF4-FFF2-40B4-BE49-F238E27FC236}">
                  <a16:creationId xmlns:a16="http://schemas.microsoft.com/office/drawing/2014/main" id="{9FCCA72E-5501-6EA1-B058-F93F2F08BC12}"/>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20" name="TextBox 19">
              <a:extLst>
                <a:ext uri="{FF2B5EF4-FFF2-40B4-BE49-F238E27FC236}">
                  <a16:creationId xmlns:a16="http://schemas.microsoft.com/office/drawing/2014/main" id="{7485ECE1-809C-18D3-2B72-D703D2F9E536}"/>
                </a:ext>
              </a:extLst>
            </p:cNvPr>
            <p:cNvSpPr txBox="1"/>
            <p:nvPr/>
          </p:nvSpPr>
          <p:spPr>
            <a:xfrm>
              <a:off x="6648262" y="3978599"/>
              <a:ext cx="5354832" cy="954107"/>
            </a:xfrm>
            <a:prstGeom prst="rect">
              <a:avLst/>
            </a:prstGeom>
            <a:noFill/>
          </p:spPr>
          <p:txBody>
            <a:bodyPr wrap="square" rtlCol="0">
              <a:spAutoFit/>
            </a:bodyPr>
            <a:lstStyle/>
            <a:p>
              <a:r>
                <a:rPr lang="en-US" sz="1400" dirty="0"/>
                <a:t>If you don’t want to splice into the factory wiring, a short extension harness can be made up using these connectors:</a:t>
              </a:r>
            </a:p>
            <a:p>
              <a:r>
                <a:rPr lang="en-US" sz="1400" dirty="0">
                  <a:hlinkClick r:id="rId4"/>
                </a:rPr>
                <a:t>8-pin plug + socket + crimp pins</a:t>
              </a:r>
              <a:endParaRPr lang="en-US" sz="1400" dirty="0"/>
            </a:p>
            <a:p>
              <a:r>
                <a:rPr lang="en-US" sz="1400" dirty="0"/>
                <a:t>(choose the “Upper slot female” version)</a:t>
              </a:r>
            </a:p>
          </p:txBody>
        </p:sp>
        <p:pic>
          <p:nvPicPr>
            <p:cNvPr id="23" name="Picture 22">
              <a:extLst>
                <a:ext uri="{FF2B5EF4-FFF2-40B4-BE49-F238E27FC236}">
                  <a16:creationId xmlns:a16="http://schemas.microsoft.com/office/drawing/2014/main" id="{6B5E38E5-5277-532B-A238-AE2BE334DF76}"/>
                </a:ext>
              </a:extLst>
            </p:cNvPr>
            <p:cNvPicPr>
              <a:picLocks noChangeAspect="1"/>
            </p:cNvPicPr>
            <p:nvPr/>
          </p:nvPicPr>
          <p:blipFill>
            <a:blip r:embed="rId5"/>
            <a:stretch>
              <a:fillRect/>
            </a:stretch>
          </p:blipFill>
          <p:spPr>
            <a:xfrm>
              <a:off x="6648262" y="4932706"/>
              <a:ext cx="4229193" cy="1669580"/>
            </a:xfrm>
            <a:prstGeom prst="rect">
              <a:avLst/>
            </a:prstGeom>
          </p:spPr>
        </p:pic>
      </p:grpSp>
      <p:pic>
        <p:nvPicPr>
          <p:cNvPr id="16" name="Picture 15" descr="A close up of a car interior&#10;&#10;AI-generated content may be incorrect.">
            <a:extLst>
              <a:ext uri="{FF2B5EF4-FFF2-40B4-BE49-F238E27FC236}">
                <a16:creationId xmlns:a16="http://schemas.microsoft.com/office/drawing/2014/main" id="{FB567285-4F4B-A4AF-3C77-17CEEC872852}"/>
              </a:ext>
            </a:extLst>
          </p:cNvPr>
          <p:cNvPicPr>
            <a:picLocks noChangeAspect="1"/>
          </p:cNvPicPr>
          <p:nvPr/>
        </p:nvPicPr>
        <p:blipFill>
          <a:blip r:embed="rId6">
            <a:extLst>
              <a:ext uri="{28A0092B-C50C-407E-A947-70E740481C1C}">
                <a14:useLocalDpi xmlns:a14="http://schemas.microsoft.com/office/drawing/2010/main" val="0"/>
              </a:ext>
            </a:extLst>
          </a:blip>
          <a:srcRect l="5842" t="17963" r="14540" b="32545"/>
          <a:stretch/>
        </p:blipFill>
        <p:spPr>
          <a:xfrm>
            <a:off x="2973029" y="4223791"/>
            <a:ext cx="2787445" cy="2310327"/>
          </a:xfrm>
          <a:prstGeom prst="rect">
            <a:avLst/>
          </a:prstGeom>
        </p:spPr>
      </p:pic>
    </p:spTree>
    <p:extLst>
      <p:ext uri="{BB962C8B-B14F-4D97-AF65-F5344CB8AC3E}">
        <p14:creationId xmlns:p14="http://schemas.microsoft.com/office/powerpoint/2010/main" val="1352126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45E12C6-DAB3-A12F-43C3-ADDED1CF68DE}"/>
              </a:ext>
            </a:extLst>
          </p:cNvPr>
          <p:cNvSpPr txBox="1">
            <a:spLocks/>
          </p:cNvSpPr>
          <p:nvPr/>
        </p:nvSpPr>
        <p:spPr>
          <a:xfrm>
            <a:off x="0" y="0"/>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9. Helpful Links</a:t>
            </a:r>
            <a:endParaRPr lang="en-GB" sz="3200" dirty="0"/>
          </a:p>
        </p:txBody>
      </p:sp>
      <p:sp>
        <p:nvSpPr>
          <p:cNvPr id="5" name="TextBox 4">
            <a:extLst>
              <a:ext uri="{FF2B5EF4-FFF2-40B4-BE49-F238E27FC236}">
                <a16:creationId xmlns:a16="http://schemas.microsoft.com/office/drawing/2014/main" id="{94F64CC9-5411-FA8A-33B7-8736234BF2E2}"/>
              </a:ext>
            </a:extLst>
          </p:cNvPr>
          <p:cNvSpPr txBox="1"/>
          <p:nvPr/>
        </p:nvSpPr>
        <p:spPr>
          <a:xfrm>
            <a:off x="415210" y="1086099"/>
            <a:ext cx="10255186" cy="1477328"/>
          </a:xfrm>
          <a:prstGeom prst="rect">
            <a:avLst/>
          </a:prstGeom>
          <a:noFill/>
        </p:spPr>
        <p:txBody>
          <a:bodyPr wrap="square" rtlCol="0">
            <a:spAutoFit/>
          </a:bodyPr>
          <a:lstStyle/>
          <a:p>
            <a:r>
              <a:rPr lang="en-US" dirty="0">
                <a:hlinkClick r:id="rId2"/>
              </a:rPr>
              <a:t>Demo video</a:t>
            </a:r>
            <a:endParaRPr lang="en-US" dirty="0">
              <a:hlinkClick r:id="rId3"/>
            </a:endParaRPr>
          </a:p>
          <a:p>
            <a:r>
              <a:rPr lang="en-US" dirty="0">
                <a:hlinkClick r:id="rId3"/>
              </a:rPr>
              <a:t>Project files and information on GitHub</a:t>
            </a:r>
            <a:endParaRPr lang="en-US" dirty="0"/>
          </a:p>
          <a:p>
            <a:r>
              <a:rPr lang="en-US" dirty="0">
                <a:hlinkClick r:id="rId4"/>
              </a:rPr>
              <a:t>Link to forum post where idea initially discussed by </a:t>
            </a:r>
            <a:r>
              <a:rPr lang="en-US" dirty="0" err="1">
                <a:hlinkClick r:id="rId4"/>
              </a:rPr>
              <a:t>MagnusT</a:t>
            </a:r>
            <a:endParaRPr lang="en-US" dirty="0"/>
          </a:p>
          <a:p>
            <a:r>
              <a:rPr lang="en-US" dirty="0">
                <a:hlinkClick r:id="rId5"/>
              </a:rPr>
              <a:t>How to pull apart the centre console</a:t>
            </a:r>
            <a:endParaRPr lang="en-US" dirty="0"/>
          </a:p>
          <a:p>
            <a:r>
              <a:rPr lang="en-US" dirty="0">
                <a:hlinkClick r:id="rId6"/>
              </a:rPr>
              <a:t>22 AWG wire</a:t>
            </a:r>
            <a:endParaRPr lang="en-US" dirty="0"/>
          </a:p>
        </p:txBody>
      </p:sp>
      <p:pic>
        <p:nvPicPr>
          <p:cNvPr id="3" name="Picture 2" descr="A purple electronic device with wires attached to it&#10;&#10;AI-generated content may be incorrect.">
            <a:extLst>
              <a:ext uri="{FF2B5EF4-FFF2-40B4-BE49-F238E27FC236}">
                <a16:creationId xmlns:a16="http://schemas.microsoft.com/office/drawing/2014/main" id="{BAADAF94-5F4B-8033-92D6-FEEA462B8EF3}"/>
              </a:ext>
            </a:extLst>
          </p:cNvPr>
          <p:cNvPicPr>
            <a:picLocks noChangeAspect="1"/>
          </p:cNvPicPr>
          <p:nvPr/>
        </p:nvPicPr>
        <p:blipFill>
          <a:blip r:embed="rId7">
            <a:extLst>
              <a:ext uri="{28A0092B-C50C-407E-A947-70E740481C1C}">
                <a14:useLocalDpi xmlns:a14="http://schemas.microsoft.com/office/drawing/2010/main" val="0"/>
              </a:ext>
            </a:extLst>
          </a:blip>
          <a:srcRect l="18538" t="4756" b="9863"/>
          <a:stretch/>
        </p:blipFill>
        <p:spPr>
          <a:xfrm>
            <a:off x="6972787" y="2604294"/>
            <a:ext cx="4613807" cy="3626791"/>
          </a:xfrm>
          <a:prstGeom prst="rect">
            <a:avLst/>
          </a:prstGeom>
        </p:spPr>
      </p:pic>
      <p:sp>
        <p:nvSpPr>
          <p:cNvPr id="6" name="TextBox 5">
            <a:extLst>
              <a:ext uri="{FF2B5EF4-FFF2-40B4-BE49-F238E27FC236}">
                <a16:creationId xmlns:a16="http://schemas.microsoft.com/office/drawing/2014/main" id="{B419A868-05C3-F1C9-0786-388BC46C6FA6}"/>
              </a:ext>
            </a:extLst>
          </p:cNvPr>
          <p:cNvSpPr txBox="1"/>
          <p:nvPr/>
        </p:nvSpPr>
        <p:spPr>
          <a:xfrm>
            <a:off x="7277205" y="6271952"/>
            <a:ext cx="4004970" cy="461665"/>
          </a:xfrm>
          <a:prstGeom prst="rect">
            <a:avLst/>
          </a:prstGeom>
          <a:noFill/>
        </p:spPr>
        <p:txBody>
          <a:bodyPr wrap="square" rtlCol="0">
            <a:spAutoFit/>
          </a:bodyPr>
          <a:lstStyle/>
          <a:p>
            <a:pPr algn="ctr"/>
            <a:r>
              <a:rPr lang="en-US" sz="1200" dirty="0"/>
              <a:t>I’ve chosen to wire mine to the rear of the centre console</a:t>
            </a:r>
          </a:p>
          <a:p>
            <a:pPr algn="ctr"/>
            <a:r>
              <a:rPr lang="en-US" sz="1200" dirty="0"/>
              <a:t>(for easy access during development)</a:t>
            </a:r>
            <a:endParaRPr lang="en-GB" sz="1200" dirty="0"/>
          </a:p>
        </p:txBody>
      </p:sp>
    </p:spTree>
    <p:extLst>
      <p:ext uri="{BB962C8B-B14F-4D97-AF65-F5344CB8AC3E}">
        <p14:creationId xmlns:p14="http://schemas.microsoft.com/office/powerpoint/2010/main" val="32068676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388</TotalTime>
  <Words>855</Words>
  <Application>Microsoft Office PowerPoint</Application>
  <PresentationFormat>Widescreen</PresentationFormat>
  <Paragraphs>114</Paragraphs>
  <Slides>10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Aptos Display</vt:lpstr>
      <vt:lpstr>Arial</vt:lpstr>
      <vt:lpstr>Office Theme</vt:lpstr>
      <vt:lpstr>GR Yaris Startup Controller V2.0</vt:lpstr>
      <vt:lpstr>2. Overview - Operation</vt:lpstr>
      <vt:lpstr>PowerPoint Presentation</vt:lpstr>
      <vt:lpstr>4. Controller Wiring</vt:lpstr>
      <vt:lpstr>5. Ignition Power + Ground</vt:lpstr>
      <vt:lpstr>6. Lane Departure Alert</vt:lpstr>
      <vt:lpstr>7. iMT, ESC, Auto Stop/Start</vt:lpstr>
      <vt:lpstr>8. Sport / Track Mode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Norman, Will (DLSLtd,RAL,TEC)</dc:creator>
  <cp:lastModifiedBy>Norman, Will (DLSLtd,RAL,TEC)</cp:lastModifiedBy>
  <cp:revision>66</cp:revision>
  <dcterms:created xsi:type="dcterms:W3CDTF">2025-03-15T17:33:26Z</dcterms:created>
  <dcterms:modified xsi:type="dcterms:W3CDTF">2025-04-05T06:52:55Z</dcterms:modified>
</cp:coreProperties>
</file>

<file path=docProps/thumbnail.jpeg>
</file>